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35"/>
  </p:notesMasterIdLst>
  <p:sldIdLst>
    <p:sldId id="258" r:id="rId5"/>
    <p:sldId id="256" r:id="rId6"/>
    <p:sldId id="257" r:id="rId7"/>
    <p:sldId id="259" r:id="rId8"/>
    <p:sldId id="261" r:id="rId9"/>
    <p:sldId id="260" r:id="rId10"/>
    <p:sldId id="354" r:id="rId11"/>
    <p:sldId id="264" r:id="rId12"/>
    <p:sldId id="356" r:id="rId13"/>
    <p:sldId id="267" r:id="rId14"/>
    <p:sldId id="268" r:id="rId15"/>
    <p:sldId id="269" r:id="rId16"/>
    <p:sldId id="270" r:id="rId17"/>
    <p:sldId id="271" r:id="rId18"/>
    <p:sldId id="272" r:id="rId19"/>
    <p:sldId id="352" r:id="rId20"/>
    <p:sldId id="353" r:id="rId21"/>
    <p:sldId id="273" r:id="rId22"/>
    <p:sldId id="274" r:id="rId23"/>
    <p:sldId id="334" r:id="rId24"/>
    <p:sldId id="333" r:id="rId25"/>
    <p:sldId id="351" r:id="rId26"/>
    <p:sldId id="331" r:id="rId27"/>
    <p:sldId id="355" r:id="rId28"/>
    <p:sldId id="337" r:id="rId29"/>
    <p:sldId id="343" r:id="rId30"/>
    <p:sldId id="350" r:id="rId31"/>
    <p:sldId id="349" r:id="rId32"/>
    <p:sldId id="328" r:id="rId33"/>
    <p:sldId id="342"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F2F2"/>
    <a:srgbClr val="E62200"/>
    <a:srgbClr val="0065E0"/>
    <a:srgbClr val="FFDDDC"/>
    <a:srgbClr val="00ADEA"/>
    <a:srgbClr val="1C30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4A51BD-4BFE-4D85-AC9C-019962A9006E}" v="2" dt="2024-10-30T13:36:24.5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870"/>
    <p:restoredTop sz="86438"/>
  </p:normalViewPr>
  <p:slideViewPr>
    <p:cSldViewPr snapToGrid="0" snapToObjects="1">
      <p:cViewPr varScale="1">
        <p:scale>
          <a:sx n="71" d="100"/>
          <a:sy n="71" d="100"/>
        </p:scale>
        <p:origin x="638" y="58"/>
      </p:cViewPr>
      <p:guideLst/>
    </p:cSldViewPr>
  </p:slideViewPr>
  <p:outlineViewPr>
    <p:cViewPr>
      <p:scale>
        <a:sx n="33" d="100"/>
        <a:sy n="33" d="100"/>
      </p:scale>
      <p:origin x="0" y="-12840"/>
    </p:cViewPr>
  </p:outlineViewPr>
  <p:notesTextViewPr>
    <p:cViewPr>
      <p:scale>
        <a:sx n="1" d="1"/>
        <a:sy n="1" d="1"/>
      </p:scale>
      <p:origin x="0" y="-1776"/>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nna Yläkangas" userId="1693e542-9b50-406e-8945-34b7087f4016" providerId="ADAL" clId="{8C4A51BD-4BFE-4D85-AC9C-019962A9006E}"/>
    <pc:docChg chg="custSel addSld delSld modSld">
      <pc:chgData name="Minna Yläkangas" userId="1693e542-9b50-406e-8945-34b7087f4016" providerId="ADAL" clId="{8C4A51BD-4BFE-4D85-AC9C-019962A9006E}" dt="2024-10-30T13:37:51.829" v="22" actId="14100"/>
      <pc:docMkLst>
        <pc:docMk/>
      </pc:docMkLst>
      <pc:sldChg chg="modNotesTx">
        <pc:chgData name="Minna Yläkangas" userId="1693e542-9b50-406e-8945-34b7087f4016" providerId="ADAL" clId="{8C4A51BD-4BFE-4D85-AC9C-019962A9006E}" dt="2024-10-30T13:33:10.717" v="8" actId="20577"/>
        <pc:sldMkLst>
          <pc:docMk/>
          <pc:sldMk cId="335852231" sldId="259"/>
        </pc:sldMkLst>
      </pc:sldChg>
      <pc:sldChg chg="modNotesTx">
        <pc:chgData name="Minna Yläkangas" userId="1693e542-9b50-406e-8945-34b7087f4016" providerId="ADAL" clId="{8C4A51BD-4BFE-4D85-AC9C-019962A9006E}" dt="2024-10-30T13:37:05.469" v="19" actId="20577"/>
        <pc:sldMkLst>
          <pc:docMk/>
          <pc:sldMk cId="585946496" sldId="260"/>
        </pc:sldMkLst>
      </pc:sldChg>
      <pc:sldChg chg="modSp mod">
        <pc:chgData name="Minna Yläkangas" userId="1693e542-9b50-406e-8945-34b7087f4016" providerId="ADAL" clId="{8C4A51BD-4BFE-4D85-AC9C-019962A9006E}" dt="2024-10-30T13:37:51.829" v="22" actId="14100"/>
        <pc:sldMkLst>
          <pc:docMk/>
          <pc:sldMk cId="1584202349" sldId="356"/>
        </pc:sldMkLst>
        <pc:spChg chg="mod">
          <ac:chgData name="Minna Yläkangas" userId="1693e542-9b50-406e-8945-34b7087f4016" providerId="ADAL" clId="{8C4A51BD-4BFE-4D85-AC9C-019962A9006E}" dt="2024-10-30T13:37:40.808" v="20" actId="1076"/>
          <ac:spMkLst>
            <pc:docMk/>
            <pc:sldMk cId="1584202349" sldId="356"/>
            <ac:spMk id="4" creationId="{F781469E-ECC6-F645-B571-F5FBB2AE4C8E}"/>
          </ac:spMkLst>
        </pc:spChg>
        <pc:picChg chg="mod">
          <ac:chgData name="Minna Yläkangas" userId="1693e542-9b50-406e-8945-34b7087f4016" providerId="ADAL" clId="{8C4A51BD-4BFE-4D85-AC9C-019962A9006E}" dt="2024-10-30T13:37:51.829" v="22" actId="14100"/>
          <ac:picMkLst>
            <pc:docMk/>
            <pc:sldMk cId="1584202349" sldId="356"/>
            <ac:picMk id="10" creationId="{7136BD75-7C26-5549-84A3-8AABA2AE9895}"/>
          </ac:picMkLst>
        </pc:picChg>
      </pc:sldChg>
      <pc:sldChg chg="delSp modSp add del mod">
        <pc:chgData name="Minna Yläkangas" userId="1693e542-9b50-406e-8945-34b7087f4016" providerId="ADAL" clId="{8C4A51BD-4BFE-4D85-AC9C-019962A9006E}" dt="2024-10-23T12:30:42.501" v="6" actId="47"/>
        <pc:sldMkLst>
          <pc:docMk/>
          <pc:sldMk cId="1084485938" sldId="357"/>
        </pc:sldMkLst>
        <pc:spChg chg="mod">
          <ac:chgData name="Minna Yläkangas" userId="1693e542-9b50-406e-8945-34b7087f4016" providerId="ADAL" clId="{8C4A51BD-4BFE-4D85-AC9C-019962A9006E}" dt="2024-10-23T08:32:06.900" v="5" actId="1076"/>
          <ac:spMkLst>
            <pc:docMk/>
            <pc:sldMk cId="1084485938" sldId="357"/>
            <ac:spMk id="3" creationId="{DCB62B73-886D-964B-AE5E-D3881579F995}"/>
          </ac:spMkLst>
        </pc:spChg>
        <pc:picChg chg="del">
          <ac:chgData name="Minna Yläkangas" userId="1693e542-9b50-406e-8945-34b7087f4016" providerId="ADAL" clId="{8C4A51BD-4BFE-4D85-AC9C-019962A9006E}" dt="2024-10-23T08:31:35.150" v="1" actId="478"/>
          <ac:picMkLst>
            <pc:docMk/>
            <pc:sldMk cId="1084485938" sldId="357"/>
            <ac:picMk id="7" creationId="{F6DBAF68-2C64-F044-896C-65E97D7DAD25}"/>
          </ac:picMkLst>
        </pc:picChg>
      </pc:sldChg>
    </pc:docChg>
  </pc:docChgLst>
  <pc:docChgLst>
    <pc:chgData name="Minna Yläkangas" userId="1693e542-9b50-406e-8945-34b7087f4016" providerId="ADAL" clId="{D78E4B06-716D-4EFB-A6AE-F0C8C1EA7379}"/>
    <pc:docChg chg="undo redo custSel addSld delSld modSld">
      <pc:chgData name="Minna Yläkangas" userId="1693e542-9b50-406e-8945-34b7087f4016" providerId="ADAL" clId="{D78E4B06-716D-4EFB-A6AE-F0C8C1EA7379}" dt="2024-08-27T11:20:48.583" v="1051" actId="13926"/>
      <pc:docMkLst>
        <pc:docMk/>
      </pc:docMkLst>
      <pc:sldChg chg="modSp mod modNotesTx">
        <pc:chgData name="Minna Yläkangas" userId="1693e542-9b50-406e-8945-34b7087f4016" providerId="ADAL" clId="{D78E4B06-716D-4EFB-A6AE-F0C8C1EA7379}" dt="2024-08-02T06:44:22.505" v="123" actId="20577"/>
        <pc:sldMkLst>
          <pc:docMk/>
          <pc:sldMk cId="2691551190" sldId="256"/>
        </pc:sldMkLst>
        <pc:spChg chg="mod">
          <ac:chgData name="Minna Yläkangas" userId="1693e542-9b50-406e-8945-34b7087f4016" providerId="ADAL" clId="{D78E4B06-716D-4EFB-A6AE-F0C8C1EA7379}" dt="2024-08-02T06:34:40.069" v="46" actId="404"/>
          <ac:spMkLst>
            <pc:docMk/>
            <pc:sldMk cId="2691551190" sldId="256"/>
            <ac:spMk id="2" creationId="{F5998700-FD29-C044-8C66-C3D9CD34D3D6}"/>
          </ac:spMkLst>
        </pc:spChg>
        <pc:spChg chg="mod">
          <ac:chgData name="Minna Yläkangas" userId="1693e542-9b50-406e-8945-34b7087f4016" providerId="ADAL" clId="{D78E4B06-716D-4EFB-A6AE-F0C8C1EA7379}" dt="2024-08-02T06:40:47.704" v="77" actId="1076"/>
          <ac:spMkLst>
            <pc:docMk/>
            <pc:sldMk cId="2691551190" sldId="256"/>
            <ac:spMk id="3" creationId="{DCB62B73-886D-964B-AE5E-D3881579F995}"/>
          </ac:spMkLst>
        </pc:spChg>
        <pc:picChg chg="mod">
          <ac:chgData name="Minna Yläkangas" userId="1693e542-9b50-406e-8945-34b7087f4016" providerId="ADAL" clId="{D78E4B06-716D-4EFB-A6AE-F0C8C1EA7379}" dt="2024-08-02T06:35:48.167" v="51" actId="1076"/>
          <ac:picMkLst>
            <pc:docMk/>
            <pc:sldMk cId="2691551190" sldId="256"/>
            <ac:picMk id="7" creationId="{F6DBAF68-2C64-F044-896C-65E97D7DAD25}"/>
          </ac:picMkLst>
        </pc:picChg>
      </pc:sldChg>
      <pc:sldChg chg="modSp mod modAnim modNotesTx">
        <pc:chgData name="Minna Yläkangas" userId="1693e542-9b50-406e-8945-34b7087f4016" providerId="ADAL" clId="{D78E4B06-716D-4EFB-A6AE-F0C8C1EA7379}" dt="2024-08-02T06:43:35.958" v="118" actId="20577"/>
        <pc:sldMkLst>
          <pc:docMk/>
          <pc:sldMk cId="2300883046" sldId="257"/>
        </pc:sldMkLst>
        <pc:spChg chg="mod">
          <ac:chgData name="Minna Yläkangas" userId="1693e542-9b50-406e-8945-34b7087f4016" providerId="ADAL" clId="{D78E4B06-716D-4EFB-A6AE-F0C8C1EA7379}" dt="2024-08-02T06:41:04.623" v="84"/>
          <ac:spMkLst>
            <pc:docMk/>
            <pc:sldMk cId="2300883046" sldId="257"/>
            <ac:spMk id="2" creationId="{04ACB0B3-1C53-304D-A483-E8F9527794AC}"/>
          </ac:spMkLst>
        </pc:spChg>
        <pc:spChg chg="mod">
          <ac:chgData name="Minna Yläkangas" userId="1693e542-9b50-406e-8945-34b7087f4016" providerId="ADAL" clId="{D78E4B06-716D-4EFB-A6AE-F0C8C1EA7379}" dt="2024-08-02T06:41:57.424" v="99" actId="14100"/>
          <ac:spMkLst>
            <pc:docMk/>
            <pc:sldMk cId="2300883046" sldId="257"/>
            <ac:spMk id="5" creationId="{1BFA1CBC-1BC5-8241-93B8-181069B75716}"/>
          </ac:spMkLst>
        </pc:spChg>
        <pc:spChg chg="mod">
          <ac:chgData name="Minna Yläkangas" userId="1693e542-9b50-406e-8945-34b7087f4016" providerId="ADAL" clId="{D78E4B06-716D-4EFB-A6AE-F0C8C1EA7379}" dt="2024-08-02T06:42:52.484" v="114" actId="20577"/>
          <ac:spMkLst>
            <pc:docMk/>
            <pc:sldMk cId="2300883046" sldId="257"/>
            <ac:spMk id="6" creationId="{C89471DB-E1CB-A64B-BFC4-DBB735BB7739}"/>
          </ac:spMkLst>
        </pc:spChg>
        <pc:spChg chg="mod">
          <ac:chgData name="Minna Yläkangas" userId="1693e542-9b50-406e-8945-34b7087f4016" providerId="ADAL" clId="{D78E4B06-716D-4EFB-A6AE-F0C8C1EA7379}" dt="2024-08-02T06:41:33.201" v="90" actId="27636"/>
          <ac:spMkLst>
            <pc:docMk/>
            <pc:sldMk cId="2300883046" sldId="257"/>
            <ac:spMk id="16" creationId="{9C9757A2-DCF6-F041-AD17-456F35D346AB}"/>
          </ac:spMkLst>
        </pc:spChg>
        <pc:grpChg chg="mod">
          <ac:chgData name="Minna Yläkangas" userId="1693e542-9b50-406e-8945-34b7087f4016" providerId="ADAL" clId="{D78E4B06-716D-4EFB-A6AE-F0C8C1EA7379}" dt="2024-08-02T06:42:01.354" v="101" actId="1076"/>
          <ac:grpSpMkLst>
            <pc:docMk/>
            <pc:sldMk cId="2300883046" sldId="257"/>
            <ac:grpSpMk id="10" creationId="{6D068D36-58FB-4541-B5A2-F8812855436C}"/>
          </ac:grpSpMkLst>
        </pc:grpChg>
        <pc:picChg chg="mod">
          <ac:chgData name="Minna Yläkangas" userId="1693e542-9b50-406e-8945-34b7087f4016" providerId="ADAL" clId="{D78E4B06-716D-4EFB-A6AE-F0C8C1EA7379}" dt="2024-08-02T06:42:17.394" v="102" actId="1076"/>
          <ac:picMkLst>
            <pc:docMk/>
            <pc:sldMk cId="2300883046" sldId="257"/>
            <ac:picMk id="8" creationId="{8A4856DF-23B5-A545-934F-3E20F10A3E17}"/>
          </ac:picMkLst>
        </pc:picChg>
      </pc:sldChg>
      <pc:sldChg chg="modSp mod modNotesTx">
        <pc:chgData name="Minna Yläkangas" userId="1693e542-9b50-406e-8945-34b7087f4016" providerId="ADAL" clId="{D78E4B06-716D-4EFB-A6AE-F0C8C1EA7379}" dt="2024-08-14T09:40:55.803" v="941" actId="20577"/>
        <pc:sldMkLst>
          <pc:docMk/>
          <pc:sldMk cId="2639771755" sldId="258"/>
        </pc:sldMkLst>
        <pc:spChg chg="mod">
          <ac:chgData name="Minna Yläkangas" userId="1693e542-9b50-406e-8945-34b7087f4016" providerId="ADAL" clId="{D78E4B06-716D-4EFB-A6AE-F0C8C1EA7379}" dt="2024-08-02T06:24:46.508" v="4"/>
          <ac:spMkLst>
            <pc:docMk/>
            <pc:sldMk cId="2639771755" sldId="258"/>
            <ac:spMk id="2" creationId="{2DE2CA52-6CCE-D649-B1F4-3471D30A3143}"/>
          </ac:spMkLst>
        </pc:spChg>
        <pc:spChg chg="mod">
          <ac:chgData name="Minna Yläkangas" userId="1693e542-9b50-406e-8945-34b7087f4016" providerId="ADAL" clId="{D78E4B06-716D-4EFB-A6AE-F0C8C1EA7379}" dt="2024-08-02T06:25:49.740" v="22" actId="20577"/>
          <ac:spMkLst>
            <pc:docMk/>
            <pc:sldMk cId="2639771755" sldId="258"/>
            <ac:spMk id="3" creationId="{56A83B6A-CBDE-CA44-9B66-8004E6A86A13}"/>
          </ac:spMkLst>
        </pc:spChg>
      </pc:sldChg>
      <pc:sldChg chg="modNotesTx">
        <pc:chgData name="Minna Yläkangas" userId="1693e542-9b50-406e-8945-34b7087f4016" providerId="ADAL" clId="{D78E4B06-716D-4EFB-A6AE-F0C8C1EA7379}" dt="2024-08-02T06:45:35.021" v="127" actId="20577"/>
        <pc:sldMkLst>
          <pc:docMk/>
          <pc:sldMk cId="335852231" sldId="259"/>
        </pc:sldMkLst>
      </pc:sldChg>
      <pc:sldChg chg="modSp mod modAnim modNotesTx">
        <pc:chgData name="Minna Yläkangas" userId="1693e542-9b50-406e-8945-34b7087f4016" providerId="ADAL" clId="{D78E4B06-716D-4EFB-A6AE-F0C8C1EA7379}" dt="2024-08-02T06:50:06.322" v="157" actId="20577"/>
        <pc:sldMkLst>
          <pc:docMk/>
          <pc:sldMk cId="585946496" sldId="260"/>
        </pc:sldMkLst>
        <pc:spChg chg="mod">
          <ac:chgData name="Minna Yläkangas" userId="1693e542-9b50-406e-8945-34b7087f4016" providerId="ADAL" clId="{D78E4B06-716D-4EFB-A6AE-F0C8C1EA7379}" dt="2024-08-02T06:47:11.873" v="137"/>
          <ac:spMkLst>
            <pc:docMk/>
            <pc:sldMk cId="585946496" sldId="260"/>
            <ac:spMk id="2" creationId="{F2132E17-B325-204A-821A-F8FC0BCCF612}"/>
          </ac:spMkLst>
        </pc:spChg>
        <pc:spChg chg="mod">
          <ac:chgData name="Minna Yläkangas" userId="1693e542-9b50-406e-8945-34b7087f4016" providerId="ADAL" clId="{D78E4B06-716D-4EFB-A6AE-F0C8C1EA7379}" dt="2024-08-02T06:48:04.450" v="144" actId="122"/>
          <ac:spMkLst>
            <pc:docMk/>
            <pc:sldMk cId="585946496" sldId="260"/>
            <ac:spMk id="3" creationId="{91B7C9DB-E2A1-EA48-B267-833F0C1F0605}"/>
          </ac:spMkLst>
        </pc:spChg>
      </pc:sldChg>
      <pc:sldChg chg="modSp mod modNotesTx">
        <pc:chgData name="Minna Yläkangas" userId="1693e542-9b50-406e-8945-34b7087f4016" providerId="ADAL" clId="{D78E4B06-716D-4EFB-A6AE-F0C8C1EA7379}" dt="2024-08-02T06:46:37.639" v="134" actId="20577"/>
        <pc:sldMkLst>
          <pc:docMk/>
          <pc:sldMk cId="1200166958" sldId="261"/>
        </pc:sldMkLst>
        <pc:spChg chg="mod">
          <ac:chgData name="Minna Yläkangas" userId="1693e542-9b50-406e-8945-34b7087f4016" providerId="ADAL" clId="{D78E4B06-716D-4EFB-A6AE-F0C8C1EA7379}" dt="2024-08-02T06:46:07.972" v="130"/>
          <ac:spMkLst>
            <pc:docMk/>
            <pc:sldMk cId="1200166958" sldId="261"/>
            <ac:spMk id="2" creationId="{2832CD7A-2DD6-C34A-A6CB-A9336D05A528}"/>
          </ac:spMkLst>
        </pc:spChg>
      </pc:sldChg>
      <pc:sldChg chg="modSp mod modNotesTx">
        <pc:chgData name="Minna Yläkangas" userId="1693e542-9b50-406e-8945-34b7087f4016" providerId="ADAL" clId="{D78E4B06-716D-4EFB-A6AE-F0C8C1EA7379}" dt="2024-08-02T07:29:16.227" v="431" actId="20577"/>
        <pc:sldMkLst>
          <pc:docMk/>
          <pc:sldMk cId="1051129253" sldId="264"/>
        </pc:sldMkLst>
        <pc:spChg chg="mod">
          <ac:chgData name="Minna Yläkangas" userId="1693e542-9b50-406e-8945-34b7087f4016" providerId="ADAL" clId="{D78E4B06-716D-4EFB-A6AE-F0C8C1EA7379}" dt="2024-08-02T07:28:46.092" v="429"/>
          <ac:spMkLst>
            <pc:docMk/>
            <pc:sldMk cId="1051129253" sldId="264"/>
            <ac:spMk id="2" creationId="{2832CD7A-2DD6-C34A-A6CB-A9336D05A528}"/>
          </ac:spMkLst>
        </pc:spChg>
      </pc:sldChg>
      <pc:sldChg chg="addSp delSp modSp del mod addAnim delAnim modAnim">
        <pc:chgData name="Minna Yläkangas" userId="1693e542-9b50-406e-8945-34b7087f4016" providerId="ADAL" clId="{D78E4B06-716D-4EFB-A6AE-F0C8C1EA7379}" dt="2024-08-05T08:13:07.035" v="488" actId="47"/>
        <pc:sldMkLst>
          <pc:docMk/>
          <pc:sldMk cId="1421952927" sldId="266"/>
        </pc:sldMkLst>
        <pc:spChg chg="mod">
          <ac:chgData name="Minna Yläkangas" userId="1693e542-9b50-406e-8945-34b7087f4016" providerId="ADAL" clId="{D78E4B06-716D-4EFB-A6AE-F0C8C1EA7379}" dt="2024-08-02T07:35:40.409" v="485" actId="1076"/>
          <ac:spMkLst>
            <pc:docMk/>
            <pc:sldMk cId="1421952927" sldId="266"/>
            <ac:spMk id="2" creationId="{F2132E17-B325-204A-821A-F8FC0BCCF612}"/>
          </ac:spMkLst>
        </pc:spChg>
        <pc:spChg chg="add del mod">
          <ac:chgData name="Minna Yläkangas" userId="1693e542-9b50-406e-8945-34b7087f4016" providerId="ADAL" clId="{D78E4B06-716D-4EFB-A6AE-F0C8C1EA7379}" dt="2024-08-02T07:35:36.658" v="481" actId="478"/>
          <ac:spMkLst>
            <pc:docMk/>
            <pc:sldMk cId="1421952927" sldId="266"/>
            <ac:spMk id="3" creationId="{91B7C9DB-E2A1-EA48-B267-833F0C1F0605}"/>
          </ac:spMkLst>
        </pc:spChg>
        <pc:spChg chg="mod">
          <ac:chgData name="Minna Yläkangas" userId="1693e542-9b50-406e-8945-34b7087f4016" providerId="ADAL" clId="{D78E4B06-716D-4EFB-A6AE-F0C8C1EA7379}" dt="2024-08-02T07:32:34.160" v="451" actId="6549"/>
          <ac:spMkLst>
            <pc:docMk/>
            <pc:sldMk cId="1421952927" sldId="266"/>
            <ac:spMk id="4" creationId="{F781469E-ECC6-F645-B571-F5FBB2AE4C8E}"/>
          </ac:spMkLst>
        </pc:spChg>
        <pc:spChg chg="add del mod">
          <ac:chgData name="Minna Yläkangas" userId="1693e542-9b50-406e-8945-34b7087f4016" providerId="ADAL" clId="{D78E4B06-716D-4EFB-A6AE-F0C8C1EA7379}" dt="2024-08-02T07:35:37.768" v="483" actId="478"/>
          <ac:spMkLst>
            <pc:docMk/>
            <pc:sldMk cId="1421952927" sldId="266"/>
            <ac:spMk id="6" creationId="{10D5DCCB-F8A6-71F0-03AE-F4169B31A965}"/>
          </ac:spMkLst>
        </pc:spChg>
        <pc:spChg chg="mod">
          <ac:chgData name="Minna Yläkangas" userId="1693e542-9b50-406e-8945-34b7087f4016" providerId="ADAL" clId="{D78E4B06-716D-4EFB-A6AE-F0C8C1EA7379}" dt="2024-08-02T07:37:33.994" v="487" actId="20577"/>
          <ac:spMkLst>
            <pc:docMk/>
            <pc:sldMk cId="1421952927" sldId="266"/>
            <ac:spMk id="7" creationId="{2F7429BE-7C2C-E74C-A14A-F7D730F9AA2A}"/>
          </ac:spMkLst>
        </pc:spChg>
        <pc:picChg chg="mod">
          <ac:chgData name="Minna Yläkangas" userId="1693e542-9b50-406e-8945-34b7087f4016" providerId="ADAL" clId="{D78E4B06-716D-4EFB-A6AE-F0C8C1EA7379}" dt="2024-08-02T07:32:19.485" v="447" actId="1076"/>
          <ac:picMkLst>
            <pc:docMk/>
            <pc:sldMk cId="1421952927" sldId="266"/>
            <ac:picMk id="10" creationId="{7136BD75-7C26-5549-84A3-8AABA2AE9895}"/>
          </ac:picMkLst>
        </pc:picChg>
      </pc:sldChg>
      <pc:sldChg chg="modSp mod modAnim modNotesTx">
        <pc:chgData name="Minna Yläkangas" userId="1693e542-9b50-406e-8945-34b7087f4016" providerId="ADAL" clId="{D78E4B06-716D-4EFB-A6AE-F0C8C1EA7379}" dt="2024-08-05T09:50:09.103" v="549" actId="20577"/>
        <pc:sldMkLst>
          <pc:docMk/>
          <pc:sldMk cId="4247847623" sldId="267"/>
        </pc:sldMkLst>
        <pc:spChg chg="mod">
          <ac:chgData name="Minna Yläkangas" userId="1693e542-9b50-406e-8945-34b7087f4016" providerId="ADAL" clId="{D78E4B06-716D-4EFB-A6AE-F0C8C1EA7379}" dt="2024-08-05T09:47:22.782" v="529"/>
          <ac:spMkLst>
            <pc:docMk/>
            <pc:sldMk cId="4247847623" sldId="267"/>
            <ac:spMk id="2" creationId="{F2132E17-B325-204A-821A-F8FC0BCCF612}"/>
          </ac:spMkLst>
        </pc:spChg>
        <pc:spChg chg="mod">
          <ac:chgData name="Minna Yläkangas" userId="1693e542-9b50-406e-8945-34b7087f4016" providerId="ADAL" clId="{D78E4B06-716D-4EFB-A6AE-F0C8C1EA7379}" dt="2024-08-05T09:48:48.721" v="540" actId="1076"/>
          <ac:spMkLst>
            <pc:docMk/>
            <pc:sldMk cId="4247847623" sldId="267"/>
            <ac:spMk id="3" creationId="{91B7C9DB-E2A1-EA48-B267-833F0C1F0605}"/>
          </ac:spMkLst>
        </pc:spChg>
        <pc:spChg chg="mod">
          <ac:chgData name="Minna Yläkangas" userId="1693e542-9b50-406e-8945-34b7087f4016" providerId="ADAL" clId="{D78E4B06-716D-4EFB-A6AE-F0C8C1EA7379}" dt="2024-08-05T09:48:40.823" v="539" actId="1076"/>
          <ac:spMkLst>
            <pc:docMk/>
            <pc:sldMk cId="4247847623" sldId="267"/>
            <ac:spMk id="4" creationId="{F781469E-ECC6-F645-B571-F5FBB2AE4C8E}"/>
          </ac:spMkLst>
        </pc:spChg>
        <pc:picChg chg="mod">
          <ac:chgData name="Minna Yläkangas" userId="1693e542-9b50-406e-8945-34b7087f4016" providerId="ADAL" clId="{D78E4B06-716D-4EFB-A6AE-F0C8C1EA7379}" dt="2024-08-05T09:47:28.619" v="531" actId="1076"/>
          <ac:picMkLst>
            <pc:docMk/>
            <pc:sldMk cId="4247847623" sldId="267"/>
            <ac:picMk id="7" creationId="{840B4D41-5523-B245-8D1C-E91D3D62A28C}"/>
          </ac:picMkLst>
        </pc:picChg>
      </pc:sldChg>
      <pc:sldChg chg="modSp mod modAnim modNotesTx">
        <pc:chgData name="Minna Yläkangas" userId="1693e542-9b50-406e-8945-34b7087f4016" providerId="ADAL" clId="{D78E4B06-716D-4EFB-A6AE-F0C8C1EA7379}" dt="2024-08-05T09:53:19.189" v="568" actId="313"/>
        <pc:sldMkLst>
          <pc:docMk/>
          <pc:sldMk cId="1484811814" sldId="268"/>
        </pc:sldMkLst>
        <pc:spChg chg="mod">
          <ac:chgData name="Minna Yläkangas" userId="1693e542-9b50-406e-8945-34b7087f4016" providerId="ADAL" clId="{D78E4B06-716D-4EFB-A6AE-F0C8C1EA7379}" dt="2024-08-05T09:51:21.213" v="552"/>
          <ac:spMkLst>
            <pc:docMk/>
            <pc:sldMk cId="1484811814" sldId="268"/>
            <ac:spMk id="2" creationId="{F2132E17-B325-204A-821A-F8FC0BCCF612}"/>
          </ac:spMkLst>
        </pc:spChg>
        <pc:spChg chg="mod">
          <ac:chgData name="Minna Yläkangas" userId="1693e542-9b50-406e-8945-34b7087f4016" providerId="ADAL" clId="{D78E4B06-716D-4EFB-A6AE-F0C8C1EA7379}" dt="2024-08-05T09:51:54.173" v="556"/>
          <ac:spMkLst>
            <pc:docMk/>
            <pc:sldMk cId="1484811814" sldId="268"/>
            <ac:spMk id="3" creationId="{91B7C9DB-E2A1-EA48-B267-833F0C1F0605}"/>
          </ac:spMkLst>
        </pc:spChg>
        <pc:spChg chg="mod">
          <ac:chgData name="Minna Yläkangas" userId="1693e542-9b50-406e-8945-34b7087f4016" providerId="ADAL" clId="{D78E4B06-716D-4EFB-A6AE-F0C8C1EA7379}" dt="2024-08-05T09:52:15.124" v="560" actId="1076"/>
          <ac:spMkLst>
            <pc:docMk/>
            <pc:sldMk cId="1484811814" sldId="268"/>
            <ac:spMk id="4" creationId="{F781469E-ECC6-F645-B571-F5FBB2AE4C8E}"/>
          </ac:spMkLst>
        </pc:spChg>
      </pc:sldChg>
      <pc:sldChg chg="modSp mod modAnim modNotesTx">
        <pc:chgData name="Minna Yläkangas" userId="1693e542-9b50-406e-8945-34b7087f4016" providerId="ADAL" clId="{D78E4B06-716D-4EFB-A6AE-F0C8C1EA7379}" dt="2024-08-27T10:03:50.358" v="1009" actId="20577"/>
        <pc:sldMkLst>
          <pc:docMk/>
          <pc:sldMk cId="3101615632" sldId="269"/>
        </pc:sldMkLst>
        <pc:spChg chg="mod">
          <ac:chgData name="Minna Yläkangas" userId="1693e542-9b50-406e-8945-34b7087f4016" providerId="ADAL" clId="{D78E4B06-716D-4EFB-A6AE-F0C8C1EA7379}" dt="2024-08-05T09:53:49.097" v="571"/>
          <ac:spMkLst>
            <pc:docMk/>
            <pc:sldMk cId="3101615632" sldId="269"/>
            <ac:spMk id="2" creationId="{F2132E17-B325-204A-821A-F8FC0BCCF612}"/>
          </ac:spMkLst>
        </pc:spChg>
        <pc:spChg chg="mod">
          <ac:chgData name="Minna Yläkangas" userId="1693e542-9b50-406e-8945-34b7087f4016" providerId="ADAL" clId="{D78E4B06-716D-4EFB-A6AE-F0C8C1EA7379}" dt="2024-08-05T09:55:35.682" v="582" actId="1076"/>
          <ac:spMkLst>
            <pc:docMk/>
            <pc:sldMk cId="3101615632" sldId="269"/>
            <ac:spMk id="3" creationId="{91B7C9DB-E2A1-EA48-B267-833F0C1F0605}"/>
          </ac:spMkLst>
        </pc:spChg>
        <pc:spChg chg="mod">
          <ac:chgData name="Minna Yläkangas" userId="1693e542-9b50-406e-8945-34b7087f4016" providerId="ADAL" clId="{D78E4B06-716D-4EFB-A6AE-F0C8C1EA7379}" dt="2024-08-05T09:55:25.862" v="581"/>
          <ac:spMkLst>
            <pc:docMk/>
            <pc:sldMk cId="3101615632" sldId="269"/>
            <ac:spMk id="4" creationId="{F781469E-ECC6-F645-B571-F5FBB2AE4C8E}"/>
          </ac:spMkLst>
        </pc:spChg>
      </pc:sldChg>
      <pc:sldChg chg="modSp mod modNotesTx">
        <pc:chgData name="Minna Yläkangas" userId="1693e542-9b50-406e-8945-34b7087f4016" providerId="ADAL" clId="{D78E4B06-716D-4EFB-A6AE-F0C8C1EA7379}" dt="2024-08-05T10:13:06.468" v="610" actId="20577"/>
        <pc:sldMkLst>
          <pc:docMk/>
          <pc:sldMk cId="1941717262" sldId="270"/>
        </pc:sldMkLst>
        <pc:spChg chg="mod">
          <ac:chgData name="Minna Yläkangas" userId="1693e542-9b50-406e-8945-34b7087f4016" providerId="ADAL" clId="{D78E4B06-716D-4EFB-A6AE-F0C8C1EA7379}" dt="2024-08-05T10:11:22.396" v="588"/>
          <ac:spMkLst>
            <pc:docMk/>
            <pc:sldMk cId="1941717262" sldId="270"/>
            <ac:spMk id="2" creationId="{1A4BB4DC-9FAC-F644-8FD5-21253279FE16}"/>
          </ac:spMkLst>
        </pc:spChg>
        <pc:spChg chg="mod">
          <ac:chgData name="Minna Yläkangas" userId="1693e542-9b50-406e-8945-34b7087f4016" providerId="ADAL" clId="{D78E4B06-716D-4EFB-A6AE-F0C8C1EA7379}" dt="2024-08-05T10:12:48.955" v="608" actId="113"/>
          <ac:spMkLst>
            <pc:docMk/>
            <pc:sldMk cId="1941717262" sldId="270"/>
            <ac:spMk id="3" creationId="{B8C97D7F-4393-0047-8B95-7909BFF1ED06}"/>
          </ac:spMkLst>
        </pc:spChg>
      </pc:sldChg>
      <pc:sldChg chg="modSp mod modNotesTx">
        <pc:chgData name="Minna Yläkangas" userId="1693e542-9b50-406e-8945-34b7087f4016" providerId="ADAL" clId="{D78E4B06-716D-4EFB-A6AE-F0C8C1EA7379}" dt="2024-08-05T10:14:02.887" v="618" actId="20577"/>
        <pc:sldMkLst>
          <pc:docMk/>
          <pc:sldMk cId="393256064" sldId="271"/>
        </pc:sldMkLst>
        <pc:spChg chg="mod">
          <ac:chgData name="Minna Yläkangas" userId="1693e542-9b50-406e-8945-34b7087f4016" providerId="ADAL" clId="{D78E4B06-716D-4EFB-A6AE-F0C8C1EA7379}" dt="2024-08-05T10:13:49.265" v="616"/>
          <ac:spMkLst>
            <pc:docMk/>
            <pc:sldMk cId="393256064" sldId="271"/>
            <ac:spMk id="2" creationId="{199FBD72-B55C-0E41-B8CF-05ACCCE00F38}"/>
          </ac:spMkLst>
        </pc:spChg>
      </pc:sldChg>
      <pc:sldChg chg="modSp modAnim modNotesTx">
        <pc:chgData name="Minna Yläkangas" userId="1693e542-9b50-406e-8945-34b7087f4016" providerId="ADAL" clId="{D78E4B06-716D-4EFB-A6AE-F0C8C1EA7379}" dt="2024-08-14T09:44:50.937" v="945" actId="20577"/>
        <pc:sldMkLst>
          <pc:docMk/>
          <pc:sldMk cId="2313872378" sldId="272"/>
        </pc:sldMkLst>
        <pc:spChg chg="mod">
          <ac:chgData name="Minna Yläkangas" userId="1693e542-9b50-406e-8945-34b7087f4016" providerId="ADAL" clId="{D78E4B06-716D-4EFB-A6AE-F0C8C1EA7379}" dt="2024-08-05T10:14:23.372" v="623"/>
          <ac:spMkLst>
            <pc:docMk/>
            <pc:sldMk cId="2313872378" sldId="272"/>
            <ac:spMk id="3" creationId="{18591D83-EEF0-E94A-8301-42E3F60EE22D}"/>
          </ac:spMkLst>
        </pc:spChg>
      </pc:sldChg>
      <pc:sldChg chg="modSp mod modNotesTx">
        <pc:chgData name="Minna Yläkangas" userId="1693e542-9b50-406e-8945-34b7087f4016" providerId="ADAL" clId="{D78E4B06-716D-4EFB-A6AE-F0C8C1EA7379}" dt="2024-08-05T10:19:20.584" v="647" actId="20577"/>
        <pc:sldMkLst>
          <pc:docMk/>
          <pc:sldMk cId="531718056" sldId="273"/>
        </pc:sldMkLst>
        <pc:spChg chg="mod">
          <ac:chgData name="Minna Yläkangas" userId="1693e542-9b50-406e-8945-34b7087f4016" providerId="ADAL" clId="{D78E4B06-716D-4EFB-A6AE-F0C8C1EA7379}" dt="2024-08-05T10:18:52.763" v="645"/>
          <ac:spMkLst>
            <pc:docMk/>
            <pc:sldMk cId="531718056" sldId="273"/>
            <ac:spMk id="2" creationId="{7DCAE866-76C2-254B-B337-1136A52F7FBF}"/>
          </ac:spMkLst>
        </pc:spChg>
      </pc:sldChg>
      <pc:sldChg chg="modSp modAnim modNotesTx">
        <pc:chgData name="Minna Yläkangas" userId="1693e542-9b50-406e-8945-34b7087f4016" providerId="ADAL" clId="{D78E4B06-716D-4EFB-A6AE-F0C8C1EA7379}" dt="2024-08-05T10:20:26.728" v="653" actId="20577"/>
        <pc:sldMkLst>
          <pc:docMk/>
          <pc:sldMk cId="3608232799" sldId="274"/>
        </pc:sldMkLst>
        <pc:spChg chg="mod">
          <ac:chgData name="Minna Yläkangas" userId="1693e542-9b50-406e-8945-34b7087f4016" providerId="ADAL" clId="{D78E4B06-716D-4EFB-A6AE-F0C8C1EA7379}" dt="2024-08-05T10:19:46.468" v="650"/>
          <ac:spMkLst>
            <pc:docMk/>
            <pc:sldMk cId="3608232799" sldId="274"/>
            <ac:spMk id="3" creationId="{9E4CA370-4581-2547-984E-56D33FEE1A37}"/>
          </ac:spMkLst>
        </pc:spChg>
      </pc:sldChg>
      <pc:sldChg chg="modSp mod modAnim modNotesTx">
        <pc:chgData name="Minna Yläkangas" userId="1693e542-9b50-406e-8945-34b7087f4016" providerId="ADAL" clId="{D78E4B06-716D-4EFB-A6AE-F0C8C1EA7379}" dt="2024-08-05T11:27:04.962" v="919" actId="20577"/>
        <pc:sldMkLst>
          <pc:docMk/>
          <pc:sldMk cId="3172889177" sldId="328"/>
        </pc:sldMkLst>
        <pc:spChg chg="mod">
          <ac:chgData name="Minna Yläkangas" userId="1693e542-9b50-406e-8945-34b7087f4016" providerId="ADAL" clId="{D78E4B06-716D-4EFB-A6AE-F0C8C1EA7379}" dt="2024-08-05T11:22:15.390" v="874"/>
          <ac:spMkLst>
            <pc:docMk/>
            <pc:sldMk cId="3172889177" sldId="328"/>
            <ac:spMk id="2" creationId="{00000000-0000-0000-0000-000000000000}"/>
          </ac:spMkLst>
        </pc:spChg>
        <pc:spChg chg="mod">
          <ac:chgData name="Minna Yläkangas" userId="1693e542-9b50-406e-8945-34b7087f4016" providerId="ADAL" clId="{D78E4B06-716D-4EFB-A6AE-F0C8C1EA7379}" dt="2024-08-05T11:22:39.866" v="879" actId="20577"/>
          <ac:spMkLst>
            <pc:docMk/>
            <pc:sldMk cId="3172889177" sldId="328"/>
            <ac:spMk id="3" creationId="{00000000-0000-0000-0000-000000000000}"/>
          </ac:spMkLst>
        </pc:spChg>
        <pc:spChg chg="mod">
          <ac:chgData name="Minna Yläkangas" userId="1693e542-9b50-406e-8945-34b7087f4016" providerId="ADAL" clId="{D78E4B06-716D-4EFB-A6AE-F0C8C1EA7379}" dt="2024-08-05T11:26:18.402" v="902" actId="1076"/>
          <ac:spMkLst>
            <pc:docMk/>
            <pc:sldMk cId="3172889177" sldId="328"/>
            <ac:spMk id="6" creationId="{00000000-0000-0000-0000-000000000000}"/>
          </ac:spMkLst>
        </pc:spChg>
      </pc:sldChg>
      <pc:sldChg chg="modSp mod modNotesTx">
        <pc:chgData name="Minna Yläkangas" userId="1693e542-9b50-406e-8945-34b7087f4016" providerId="ADAL" clId="{D78E4B06-716D-4EFB-A6AE-F0C8C1EA7379}" dt="2024-08-27T11:20:48.583" v="1051" actId="13926"/>
        <pc:sldMkLst>
          <pc:docMk/>
          <pc:sldMk cId="281011445" sldId="331"/>
        </pc:sldMkLst>
        <pc:spChg chg="mod">
          <ac:chgData name="Minna Yläkangas" userId="1693e542-9b50-406e-8945-34b7087f4016" providerId="ADAL" clId="{D78E4B06-716D-4EFB-A6AE-F0C8C1EA7379}" dt="2024-08-05T10:32:30.425" v="701" actId="20577"/>
          <ac:spMkLst>
            <pc:docMk/>
            <pc:sldMk cId="281011445" sldId="331"/>
            <ac:spMk id="2" creationId="{59239D38-2555-B04F-8199-5F6EAAC7B8BB}"/>
          </ac:spMkLst>
        </pc:spChg>
        <pc:spChg chg="mod">
          <ac:chgData name="Minna Yläkangas" userId="1693e542-9b50-406e-8945-34b7087f4016" providerId="ADAL" clId="{D78E4B06-716D-4EFB-A6AE-F0C8C1EA7379}" dt="2024-08-05T10:34:28.871" v="708"/>
          <ac:spMkLst>
            <pc:docMk/>
            <pc:sldMk cId="281011445" sldId="331"/>
            <ac:spMk id="4" creationId="{907E4EC9-4ED4-D249-B3AD-5CA5664A3654}"/>
          </ac:spMkLst>
        </pc:spChg>
        <pc:spChg chg="mod">
          <ac:chgData name="Minna Yläkangas" userId="1693e542-9b50-406e-8945-34b7087f4016" providerId="ADAL" clId="{D78E4B06-716D-4EFB-A6AE-F0C8C1EA7379}" dt="2024-08-27T11:20:48.583" v="1051" actId="13926"/>
          <ac:spMkLst>
            <pc:docMk/>
            <pc:sldMk cId="281011445" sldId="331"/>
            <ac:spMk id="7" creationId="{026F459E-F4B7-AB43-B2FC-B26889D55516}"/>
          </ac:spMkLst>
        </pc:spChg>
      </pc:sldChg>
      <pc:sldChg chg="modSp mod modNotesTx">
        <pc:chgData name="Minna Yläkangas" userId="1693e542-9b50-406e-8945-34b7087f4016" providerId="ADAL" clId="{D78E4B06-716D-4EFB-A6AE-F0C8C1EA7379}" dt="2024-08-05T10:26:59.615" v="686" actId="20577"/>
        <pc:sldMkLst>
          <pc:docMk/>
          <pc:sldMk cId="2612680762" sldId="333"/>
        </pc:sldMkLst>
        <pc:spChg chg="mod">
          <ac:chgData name="Minna Yläkangas" userId="1693e542-9b50-406e-8945-34b7087f4016" providerId="ADAL" clId="{D78E4B06-716D-4EFB-A6AE-F0C8C1EA7379}" dt="2024-08-05T10:25:27.861" v="676" actId="207"/>
          <ac:spMkLst>
            <pc:docMk/>
            <pc:sldMk cId="2612680762" sldId="333"/>
            <ac:spMk id="2" creationId="{FE772EF5-CB63-1C46-9244-60A2D4701407}"/>
          </ac:spMkLst>
        </pc:spChg>
        <pc:spChg chg="mod">
          <ac:chgData name="Minna Yläkangas" userId="1693e542-9b50-406e-8945-34b7087f4016" providerId="ADAL" clId="{D78E4B06-716D-4EFB-A6AE-F0C8C1EA7379}" dt="2024-08-05T10:26:19.701" v="683" actId="20577"/>
          <ac:spMkLst>
            <pc:docMk/>
            <pc:sldMk cId="2612680762" sldId="333"/>
            <ac:spMk id="8" creationId="{FD1A81CD-3414-F944-8CB2-3F34EE37DD26}"/>
          </ac:spMkLst>
        </pc:spChg>
      </pc:sldChg>
      <pc:sldChg chg="modSp mod modNotesTx">
        <pc:chgData name="Minna Yläkangas" userId="1693e542-9b50-406e-8945-34b7087f4016" providerId="ADAL" clId="{D78E4B06-716D-4EFB-A6AE-F0C8C1EA7379}" dt="2024-08-05T10:23:25.285" v="667" actId="20577"/>
        <pc:sldMkLst>
          <pc:docMk/>
          <pc:sldMk cId="3464432606" sldId="334"/>
        </pc:sldMkLst>
        <pc:spChg chg="mod">
          <ac:chgData name="Minna Yläkangas" userId="1693e542-9b50-406e-8945-34b7087f4016" providerId="ADAL" clId="{D78E4B06-716D-4EFB-A6AE-F0C8C1EA7379}" dt="2024-08-05T10:22:56.871" v="665" actId="207"/>
          <ac:spMkLst>
            <pc:docMk/>
            <pc:sldMk cId="3464432606" sldId="334"/>
            <ac:spMk id="2" creationId="{00000000-0000-0000-0000-000000000000}"/>
          </ac:spMkLst>
        </pc:spChg>
      </pc:sldChg>
      <pc:sldChg chg="modSp mod modNotesTx">
        <pc:chgData name="Minna Yläkangas" userId="1693e542-9b50-406e-8945-34b7087f4016" providerId="ADAL" clId="{D78E4B06-716D-4EFB-A6AE-F0C8C1EA7379}" dt="2024-08-05T11:00:57.121" v="789"/>
        <pc:sldMkLst>
          <pc:docMk/>
          <pc:sldMk cId="1873156455" sldId="337"/>
        </pc:sldMkLst>
        <pc:spChg chg="mod">
          <ac:chgData name="Minna Yläkangas" userId="1693e542-9b50-406e-8945-34b7087f4016" providerId="ADAL" clId="{D78E4B06-716D-4EFB-A6AE-F0C8C1EA7379}" dt="2024-08-05T11:00:33.109" v="788"/>
          <ac:spMkLst>
            <pc:docMk/>
            <pc:sldMk cId="1873156455" sldId="337"/>
            <ac:spMk id="2" creationId="{00000000-0000-0000-0000-000000000000}"/>
          </ac:spMkLst>
        </pc:spChg>
      </pc:sldChg>
      <pc:sldChg chg="modSp mod modNotesTx">
        <pc:chgData name="Minna Yläkangas" userId="1693e542-9b50-406e-8945-34b7087f4016" providerId="ADAL" clId="{D78E4B06-716D-4EFB-A6AE-F0C8C1EA7379}" dt="2024-08-05T11:40:21.242" v="937"/>
        <pc:sldMkLst>
          <pc:docMk/>
          <pc:sldMk cId="3784795289" sldId="342"/>
        </pc:sldMkLst>
        <pc:spChg chg="mod">
          <ac:chgData name="Minna Yläkangas" userId="1693e542-9b50-406e-8945-34b7087f4016" providerId="ADAL" clId="{D78E4B06-716D-4EFB-A6AE-F0C8C1EA7379}" dt="2024-08-05T11:39:23.096" v="928"/>
          <ac:spMkLst>
            <pc:docMk/>
            <pc:sldMk cId="3784795289" sldId="342"/>
            <ac:spMk id="3" creationId="{00000000-0000-0000-0000-000000000000}"/>
          </ac:spMkLst>
        </pc:spChg>
        <pc:spChg chg="mod">
          <ac:chgData name="Minna Yläkangas" userId="1693e542-9b50-406e-8945-34b7087f4016" providerId="ADAL" clId="{D78E4B06-716D-4EFB-A6AE-F0C8C1EA7379}" dt="2024-08-05T11:39:43.885" v="933"/>
          <ac:spMkLst>
            <pc:docMk/>
            <pc:sldMk cId="3784795289" sldId="342"/>
            <ac:spMk id="6" creationId="{00000000-0000-0000-0000-000000000000}"/>
          </ac:spMkLst>
        </pc:spChg>
        <pc:spChg chg="mod">
          <ac:chgData name="Minna Yläkangas" userId="1693e542-9b50-406e-8945-34b7087f4016" providerId="ADAL" clId="{D78E4B06-716D-4EFB-A6AE-F0C8C1EA7379}" dt="2024-08-05T11:38:49.807" v="922"/>
          <ac:spMkLst>
            <pc:docMk/>
            <pc:sldMk cId="3784795289" sldId="342"/>
            <ac:spMk id="7" creationId="{F710D1EE-4EC4-3C47-A620-049DEB08AFB3}"/>
          </ac:spMkLst>
        </pc:spChg>
        <pc:spChg chg="mod">
          <ac:chgData name="Minna Yläkangas" userId="1693e542-9b50-406e-8945-34b7087f4016" providerId="ADAL" clId="{D78E4B06-716D-4EFB-A6AE-F0C8C1EA7379}" dt="2024-08-05T11:39:04.449" v="925"/>
          <ac:spMkLst>
            <pc:docMk/>
            <pc:sldMk cId="3784795289" sldId="342"/>
            <ac:spMk id="8" creationId="{E428C59F-3AC8-7B47-BF3A-10222E92959B}"/>
          </ac:spMkLst>
        </pc:spChg>
        <pc:spChg chg="mod">
          <ac:chgData name="Minna Yläkangas" userId="1693e542-9b50-406e-8945-34b7087f4016" providerId="ADAL" clId="{D78E4B06-716D-4EFB-A6AE-F0C8C1EA7379}" dt="2024-08-05T11:40:07.107" v="936"/>
          <ac:spMkLst>
            <pc:docMk/>
            <pc:sldMk cId="3784795289" sldId="342"/>
            <ac:spMk id="11" creationId="{E0E767F4-5699-DC4F-8FC1-94B5ABE7446B}"/>
          </ac:spMkLst>
        </pc:spChg>
      </pc:sldChg>
      <pc:sldChg chg="modSp mod modNotesTx">
        <pc:chgData name="Minna Yläkangas" userId="1693e542-9b50-406e-8945-34b7087f4016" providerId="ADAL" clId="{D78E4B06-716D-4EFB-A6AE-F0C8C1EA7379}" dt="2024-08-05T11:03:40.146" v="803" actId="20577"/>
        <pc:sldMkLst>
          <pc:docMk/>
          <pc:sldMk cId="262307177" sldId="343"/>
        </pc:sldMkLst>
        <pc:spChg chg="mod">
          <ac:chgData name="Minna Yläkangas" userId="1693e542-9b50-406e-8945-34b7087f4016" providerId="ADAL" clId="{D78E4B06-716D-4EFB-A6AE-F0C8C1EA7379}" dt="2024-08-05T11:01:22.896" v="792"/>
          <ac:spMkLst>
            <pc:docMk/>
            <pc:sldMk cId="262307177" sldId="343"/>
            <ac:spMk id="2" creationId="{00000000-0000-0000-0000-000000000000}"/>
          </ac:spMkLst>
        </pc:spChg>
        <pc:spChg chg="mod">
          <ac:chgData name="Minna Yläkangas" userId="1693e542-9b50-406e-8945-34b7087f4016" providerId="ADAL" clId="{D78E4B06-716D-4EFB-A6AE-F0C8C1EA7379}" dt="2024-08-05T11:02:39.188" v="799" actId="20577"/>
          <ac:spMkLst>
            <pc:docMk/>
            <pc:sldMk cId="262307177" sldId="343"/>
            <ac:spMk id="3" creationId="{00000000-0000-0000-0000-000000000000}"/>
          </ac:spMkLst>
        </pc:spChg>
      </pc:sldChg>
      <pc:sldChg chg="modSp mod modAnim modNotesTx">
        <pc:chgData name="Minna Yläkangas" userId="1693e542-9b50-406e-8945-34b7087f4016" providerId="ADAL" clId="{D78E4B06-716D-4EFB-A6AE-F0C8C1EA7379}" dt="2024-08-05T11:20:03.212" v="871" actId="20577"/>
        <pc:sldMkLst>
          <pc:docMk/>
          <pc:sldMk cId="2590078661" sldId="349"/>
        </pc:sldMkLst>
        <pc:spChg chg="mod">
          <ac:chgData name="Minna Yläkangas" userId="1693e542-9b50-406e-8945-34b7087f4016" providerId="ADAL" clId="{D78E4B06-716D-4EFB-A6AE-F0C8C1EA7379}" dt="2024-08-05T11:07:28.034" v="839"/>
          <ac:spMkLst>
            <pc:docMk/>
            <pc:sldMk cId="2590078661" sldId="349"/>
            <ac:spMk id="2" creationId="{00000000-0000-0000-0000-000000000000}"/>
          </ac:spMkLst>
        </pc:spChg>
        <pc:spChg chg="mod">
          <ac:chgData name="Minna Yläkangas" userId="1693e542-9b50-406e-8945-34b7087f4016" providerId="ADAL" clId="{D78E4B06-716D-4EFB-A6AE-F0C8C1EA7379}" dt="2024-08-05T11:08:15.323" v="842"/>
          <ac:spMkLst>
            <pc:docMk/>
            <pc:sldMk cId="2590078661" sldId="349"/>
            <ac:spMk id="3" creationId="{00000000-0000-0000-0000-000000000000}"/>
          </ac:spMkLst>
        </pc:spChg>
        <pc:spChg chg="mod">
          <ac:chgData name="Minna Yläkangas" userId="1693e542-9b50-406e-8945-34b7087f4016" providerId="ADAL" clId="{D78E4B06-716D-4EFB-A6AE-F0C8C1EA7379}" dt="2024-08-05T11:18:16.682" v="847" actId="1076"/>
          <ac:spMkLst>
            <pc:docMk/>
            <pc:sldMk cId="2590078661" sldId="349"/>
            <ac:spMk id="4" creationId="{DDD7DE79-A8DA-9142-85F3-43467FD6C821}"/>
          </ac:spMkLst>
        </pc:spChg>
        <pc:spChg chg="mod">
          <ac:chgData name="Minna Yläkangas" userId="1693e542-9b50-406e-8945-34b7087f4016" providerId="ADAL" clId="{D78E4B06-716D-4EFB-A6AE-F0C8C1EA7379}" dt="2024-08-05T11:19:05.446" v="857"/>
          <ac:spMkLst>
            <pc:docMk/>
            <pc:sldMk cId="2590078661" sldId="349"/>
            <ac:spMk id="6" creationId="{00000000-0000-0000-0000-000000000000}"/>
          </ac:spMkLst>
        </pc:spChg>
      </pc:sldChg>
      <pc:sldChg chg="modSp mod modAnim modNotesTx">
        <pc:chgData name="Minna Yläkangas" userId="1693e542-9b50-406e-8945-34b7087f4016" providerId="ADAL" clId="{D78E4B06-716D-4EFB-A6AE-F0C8C1EA7379}" dt="2024-08-05T11:07:05.522" v="836" actId="20577"/>
        <pc:sldMkLst>
          <pc:docMk/>
          <pc:sldMk cId="3988313332" sldId="350"/>
        </pc:sldMkLst>
        <pc:spChg chg="mod">
          <ac:chgData name="Minna Yläkangas" userId="1693e542-9b50-406e-8945-34b7087f4016" providerId="ADAL" clId="{D78E4B06-716D-4EFB-A6AE-F0C8C1EA7379}" dt="2024-08-05T11:04:17.831" v="808"/>
          <ac:spMkLst>
            <pc:docMk/>
            <pc:sldMk cId="3988313332" sldId="350"/>
            <ac:spMk id="2" creationId="{00000000-0000-0000-0000-000000000000}"/>
          </ac:spMkLst>
        </pc:spChg>
        <pc:spChg chg="mod">
          <ac:chgData name="Minna Yläkangas" userId="1693e542-9b50-406e-8945-34b7087f4016" providerId="ADAL" clId="{D78E4B06-716D-4EFB-A6AE-F0C8C1EA7379}" dt="2024-08-05T11:04:56.609" v="811"/>
          <ac:spMkLst>
            <pc:docMk/>
            <pc:sldMk cId="3988313332" sldId="350"/>
            <ac:spMk id="3" creationId="{00000000-0000-0000-0000-000000000000}"/>
          </ac:spMkLst>
        </pc:spChg>
        <pc:spChg chg="mod">
          <ac:chgData name="Minna Yläkangas" userId="1693e542-9b50-406e-8945-34b7087f4016" providerId="ADAL" clId="{D78E4B06-716D-4EFB-A6AE-F0C8C1EA7379}" dt="2024-08-05T11:06:04.766" v="826"/>
          <ac:spMkLst>
            <pc:docMk/>
            <pc:sldMk cId="3988313332" sldId="350"/>
            <ac:spMk id="6" creationId="{00000000-0000-0000-0000-000000000000}"/>
          </ac:spMkLst>
        </pc:spChg>
      </pc:sldChg>
      <pc:sldChg chg="modSp mod modAnim modNotesTx">
        <pc:chgData name="Minna Yläkangas" userId="1693e542-9b50-406e-8945-34b7087f4016" providerId="ADAL" clId="{D78E4B06-716D-4EFB-A6AE-F0C8C1EA7379}" dt="2024-08-27T11:19:01.681" v="1046" actId="1076"/>
        <pc:sldMkLst>
          <pc:docMk/>
          <pc:sldMk cId="1398456656" sldId="351"/>
        </pc:sldMkLst>
        <pc:spChg chg="mod">
          <ac:chgData name="Minna Yläkangas" userId="1693e542-9b50-406e-8945-34b7087f4016" providerId="ADAL" clId="{D78E4B06-716D-4EFB-A6AE-F0C8C1EA7379}" dt="2024-08-05T10:28:16.180" v="692" actId="20577"/>
          <ac:spMkLst>
            <pc:docMk/>
            <pc:sldMk cId="1398456656" sldId="351"/>
            <ac:spMk id="2" creationId="{CF42C519-6EF3-994F-8ED2-B1AD94AC8DCD}"/>
          </ac:spMkLst>
        </pc:spChg>
        <pc:spChg chg="mod">
          <ac:chgData name="Minna Yläkangas" userId="1693e542-9b50-406e-8945-34b7087f4016" providerId="ADAL" clId="{D78E4B06-716D-4EFB-A6AE-F0C8C1EA7379}" dt="2024-08-27T11:17:53.632" v="1045" actId="20577"/>
          <ac:spMkLst>
            <pc:docMk/>
            <pc:sldMk cId="1398456656" sldId="351"/>
            <ac:spMk id="4" creationId="{F2EE9D35-EE0E-8D42-955F-6AA84FDF8748}"/>
          </ac:spMkLst>
        </pc:spChg>
        <pc:spChg chg="mod">
          <ac:chgData name="Minna Yläkangas" userId="1693e542-9b50-406e-8945-34b7087f4016" providerId="ADAL" clId="{D78E4B06-716D-4EFB-A6AE-F0C8C1EA7379}" dt="2024-08-05T10:28:55.450" v="696"/>
          <ac:spMkLst>
            <pc:docMk/>
            <pc:sldMk cId="1398456656" sldId="351"/>
            <ac:spMk id="8" creationId="{FD1A81CD-3414-F944-8CB2-3F34EE37DD26}"/>
          </ac:spMkLst>
        </pc:spChg>
        <pc:grpChg chg="mod">
          <ac:chgData name="Minna Yläkangas" userId="1693e542-9b50-406e-8945-34b7087f4016" providerId="ADAL" clId="{D78E4B06-716D-4EFB-A6AE-F0C8C1EA7379}" dt="2024-08-27T11:19:01.681" v="1046" actId="1076"/>
          <ac:grpSpMkLst>
            <pc:docMk/>
            <pc:sldMk cId="1398456656" sldId="351"/>
            <ac:grpSpMk id="15" creationId="{8F6BC217-A0A7-EB4D-9822-0289538DCC0B}"/>
          </ac:grpSpMkLst>
        </pc:grpChg>
      </pc:sldChg>
      <pc:sldChg chg="modSp mod modNotesTx">
        <pc:chgData name="Minna Yläkangas" userId="1693e542-9b50-406e-8945-34b7087f4016" providerId="ADAL" clId="{D78E4B06-716D-4EFB-A6AE-F0C8C1EA7379}" dt="2024-08-05T10:16:48.951" v="634" actId="20577"/>
        <pc:sldMkLst>
          <pc:docMk/>
          <pc:sldMk cId="3499717495" sldId="352"/>
        </pc:sldMkLst>
        <pc:spChg chg="mod">
          <ac:chgData name="Minna Yläkangas" userId="1693e542-9b50-406e-8945-34b7087f4016" providerId="ADAL" clId="{D78E4B06-716D-4EFB-A6AE-F0C8C1EA7379}" dt="2024-08-05T10:16:32.143" v="632" actId="20577"/>
          <ac:spMkLst>
            <pc:docMk/>
            <pc:sldMk cId="3499717495" sldId="352"/>
            <ac:spMk id="2" creationId="{199FBD72-B55C-0E41-B8CF-05ACCCE00F38}"/>
          </ac:spMkLst>
        </pc:spChg>
      </pc:sldChg>
      <pc:sldChg chg="modSp modAnim modNotesTx">
        <pc:chgData name="Minna Yläkangas" userId="1693e542-9b50-406e-8945-34b7087f4016" providerId="ADAL" clId="{D78E4B06-716D-4EFB-A6AE-F0C8C1EA7379}" dt="2024-08-14T09:44:40.678" v="944" actId="20577"/>
        <pc:sldMkLst>
          <pc:docMk/>
          <pc:sldMk cId="1949638578" sldId="353"/>
        </pc:sldMkLst>
        <pc:spChg chg="mod">
          <ac:chgData name="Minna Yläkangas" userId="1693e542-9b50-406e-8945-34b7087f4016" providerId="ADAL" clId="{D78E4B06-716D-4EFB-A6AE-F0C8C1EA7379}" dt="2024-08-05T10:17:24.387" v="637"/>
          <ac:spMkLst>
            <pc:docMk/>
            <pc:sldMk cId="1949638578" sldId="353"/>
            <ac:spMk id="3" creationId="{18591D83-EEF0-E94A-8301-42E3F60EE22D}"/>
          </ac:spMkLst>
        </pc:spChg>
      </pc:sldChg>
      <pc:sldChg chg="modSp mod modNotesTx">
        <pc:chgData name="Minna Yläkangas" userId="1693e542-9b50-406e-8945-34b7087f4016" providerId="ADAL" clId="{D78E4B06-716D-4EFB-A6AE-F0C8C1EA7379}" dt="2024-08-02T07:28:13.244" v="426" actId="20577"/>
        <pc:sldMkLst>
          <pc:docMk/>
          <pc:sldMk cId="3269169220" sldId="354"/>
        </pc:sldMkLst>
        <pc:spChg chg="mod">
          <ac:chgData name="Minna Yläkangas" userId="1693e542-9b50-406e-8945-34b7087f4016" providerId="ADAL" clId="{D78E4B06-716D-4EFB-A6AE-F0C8C1EA7379}" dt="2024-08-02T06:50:53.014" v="163" actId="20577"/>
          <ac:spMkLst>
            <pc:docMk/>
            <pc:sldMk cId="3269169220" sldId="354"/>
            <ac:spMk id="3" creationId="{CCEF3C19-164F-467A-99F0-F8DE41770780}"/>
          </ac:spMkLst>
        </pc:spChg>
        <pc:spChg chg="mod">
          <ac:chgData name="Minna Yläkangas" userId="1693e542-9b50-406e-8945-34b7087f4016" providerId="ADAL" clId="{D78E4B06-716D-4EFB-A6AE-F0C8C1EA7379}" dt="2024-08-02T07:15:10.956" v="170"/>
          <ac:spMkLst>
            <pc:docMk/>
            <pc:sldMk cId="3269169220" sldId="354"/>
            <ac:spMk id="8" creationId="{82FB5DF7-7CEB-49BB-90E8-3B5C968EE60F}"/>
          </ac:spMkLst>
        </pc:spChg>
        <pc:spChg chg="mod">
          <ac:chgData name="Minna Yläkangas" userId="1693e542-9b50-406e-8945-34b7087f4016" providerId="ADAL" clId="{D78E4B06-716D-4EFB-A6AE-F0C8C1EA7379}" dt="2024-08-02T07:15:34.167" v="173"/>
          <ac:spMkLst>
            <pc:docMk/>
            <pc:sldMk cId="3269169220" sldId="354"/>
            <ac:spMk id="9" creationId="{2F50AC21-9FCF-4828-8E0A-ADE321C9E496}"/>
          </ac:spMkLst>
        </pc:spChg>
        <pc:spChg chg="mod">
          <ac:chgData name="Minna Yläkangas" userId="1693e542-9b50-406e-8945-34b7087f4016" providerId="ADAL" clId="{D78E4B06-716D-4EFB-A6AE-F0C8C1EA7379}" dt="2024-08-02T07:21:31.437" v="236" actId="14100"/>
          <ac:spMkLst>
            <pc:docMk/>
            <pc:sldMk cId="3269169220" sldId="354"/>
            <ac:spMk id="10" creationId="{4AAFE736-D9F4-4861-B8B0-9D028D4EC041}"/>
          </ac:spMkLst>
        </pc:spChg>
        <pc:spChg chg="mod">
          <ac:chgData name="Minna Yläkangas" userId="1693e542-9b50-406e-8945-34b7087f4016" providerId="ADAL" clId="{D78E4B06-716D-4EFB-A6AE-F0C8C1EA7379}" dt="2024-08-02T07:15:52.711" v="178"/>
          <ac:spMkLst>
            <pc:docMk/>
            <pc:sldMk cId="3269169220" sldId="354"/>
            <ac:spMk id="11" creationId="{A7A46B54-9733-49AC-AE69-667A2A982EAC}"/>
          </ac:spMkLst>
        </pc:spChg>
        <pc:spChg chg="mod">
          <ac:chgData name="Minna Yläkangas" userId="1693e542-9b50-406e-8945-34b7087f4016" providerId="ADAL" clId="{D78E4B06-716D-4EFB-A6AE-F0C8C1EA7379}" dt="2024-08-02T07:16:14.448" v="181"/>
          <ac:spMkLst>
            <pc:docMk/>
            <pc:sldMk cId="3269169220" sldId="354"/>
            <ac:spMk id="13" creationId="{E2E56EC8-61D7-4386-A6CB-91AB4251E933}"/>
          </ac:spMkLst>
        </pc:spChg>
        <pc:spChg chg="mod">
          <ac:chgData name="Minna Yläkangas" userId="1693e542-9b50-406e-8945-34b7087f4016" providerId="ADAL" clId="{D78E4B06-716D-4EFB-A6AE-F0C8C1EA7379}" dt="2024-08-02T07:16:35.355" v="184"/>
          <ac:spMkLst>
            <pc:docMk/>
            <pc:sldMk cId="3269169220" sldId="354"/>
            <ac:spMk id="14" creationId="{599A4501-6FCA-4E60-9851-8E1AD35745BA}"/>
          </ac:spMkLst>
        </pc:spChg>
        <pc:spChg chg="mod">
          <ac:chgData name="Minna Yläkangas" userId="1693e542-9b50-406e-8945-34b7087f4016" providerId="ADAL" clId="{D78E4B06-716D-4EFB-A6AE-F0C8C1EA7379}" dt="2024-08-02T07:17:00.834" v="187"/>
          <ac:spMkLst>
            <pc:docMk/>
            <pc:sldMk cId="3269169220" sldId="354"/>
            <ac:spMk id="15" creationId="{46B1A5AB-2A49-4900-A81F-D2A12B6F671E}"/>
          </ac:spMkLst>
        </pc:spChg>
        <pc:spChg chg="mod">
          <ac:chgData name="Minna Yläkangas" userId="1693e542-9b50-406e-8945-34b7087f4016" providerId="ADAL" clId="{D78E4B06-716D-4EFB-A6AE-F0C8C1EA7379}" dt="2024-08-02T07:17:18.058" v="190"/>
          <ac:spMkLst>
            <pc:docMk/>
            <pc:sldMk cId="3269169220" sldId="354"/>
            <ac:spMk id="16" creationId="{BB58BDE4-AB84-44A0-A9ED-45F5BA49D4C2}"/>
          </ac:spMkLst>
        </pc:spChg>
        <pc:spChg chg="mod">
          <ac:chgData name="Minna Yläkangas" userId="1693e542-9b50-406e-8945-34b7087f4016" providerId="ADAL" clId="{D78E4B06-716D-4EFB-A6AE-F0C8C1EA7379}" dt="2024-08-02T07:17:34.105" v="193"/>
          <ac:spMkLst>
            <pc:docMk/>
            <pc:sldMk cId="3269169220" sldId="354"/>
            <ac:spMk id="17" creationId="{F25BF089-A762-4B78-AED9-A8BC80926E0D}"/>
          </ac:spMkLst>
        </pc:spChg>
        <pc:spChg chg="mod">
          <ac:chgData name="Minna Yläkangas" userId="1693e542-9b50-406e-8945-34b7087f4016" providerId="ADAL" clId="{D78E4B06-716D-4EFB-A6AE-F0C8C1EA7379}" dt="2024-08-02T07:19:23.485" v="210" actId="20577"/>
          <ac:spMkLst>
            <pc:docMk/>
            <pc:sldMk cId="3269169220" sldId="354"/>
            <ac:spMk id="18" creationId="{D3E8F6C5-7B93-4A5F-83DC-0814BC9D9320}"/>
          </ac:spMkLst>
        </pc:spChg>
        <pc:spChg chg="mod">
          <ac:chgData name="Minna Yläkangas" userId="1693e542-9b50-406e-8945-34b7087f4016" providerId="ADAL" clId="{D78E4B06-716D-4EFB-A6AE-F0C8C1EA7379}" dt="2024-08-02T07:19:26.702" v="212" actId="20577"/>
          <ac:spMkLst>
            <pc:docMk/>
            <pc:sldMk cId="3269169220" sldId="354"/>
            <ac:spMk id="19" creationId="{097672DC-C56E-4AE6-9BD9-76452E83B68F}"/>
          </ac:spMkLst>
        </pc:spChg>
        <pc:spChg chg="mod">
          <ac:chgData name="Minna Yläkangas" userId="1693e542-9b50-406e-8945-34b7087f4016" providerId="ADAL" clId="{D78E4B06-716D-4EFB-A6AE-F0C8C1EA7379}" dt="2024-08-02T07:19:08.580" v="208"/>
          <ac:spMkLst>
            <pc:docMk/>
            <pc:sldMk cId="3269169220" sldId="354"/>
            <ac:spMk id="20" creationId="{BEC2CF22-3E80-4E5E-BCCD-E090EAE12930}"/>
          </ac:spMkLst>
        </pc:spChg>
        <pc:spChg chg="mod">
          <ac:chgData name="Minna Yläkangas" userId="1693e542-9b50-406e-8945-34b7087f4016" providerId="ADAL" clId="{D78E4B06-716D-4EFB-A6AE-F0C8C1EA7379}" dt="2024-08-02T07:20:18.558" v="222" actId="20577"/>
          <ac:spMkLst>
            <pc:docMk/>
            <pc:sldMk cId="3269169220" sldId="354"/>
            <ac:spMk id="21" creationId="{D8A122C4-3EB9-41D4-97F7-AEA05BB4C0D0}"/>
          </ac:spMkLst>
        </pc:spChg>
        <pc:spChg chg="mod">
          <ac:chgData name="Minna Yläkangas" userId="1693e542-9b50-406e-8945-34b7087f4016" providerId="ADAL" clId="{D78E4B06-716D-4EFB-A6AE-F0C8C1EA7379}" dt="2024-08-02T07:20:40.863" v="227"/>
          <ac:spMkLst>
            <pc:docMk/>
            <pc:sldMk cId="3269169220" sldId="354"/>
            <ac:spMk id="22" creationId="{C08A67B8-CA65-4C9B-8188-320EE94E5FB9}"/>
          </ac:spMkLst>
        </pc:spChg>
        <pc:spChg chg="mod">
          <ac:chgData name="Minna Yläkangas" userId="1693e542-9b50-406e-8945-34b7087f4016" providerId="ADAL" clId="{D78E4B06-716D-4EFB-A6AE-F0C8C1EA7379}" dt="2024-08-02T07:21:01.901" v="232"/>
          <ac:spMkLst>
            <pc:docMk/>
            <pc:sldMk cId="3269169220" sldId="354"/>
            <ac:spMk id="23" creationId="{AC642242-1AB7-45F5-8192-8E99B867B0F8}"/>
          </ac:spMkLst>
        </pc:spChg>
        <pc:spChg chg="mod">
          <ac:chgData name="Minna Yläkangas" userId="1693e542-9b50-406e-8945-34b7087f4016" providerId="ADAL" clId="{D78E4B06-716D-4EFB-A6AE-F0C8C1EA7379}" dt="2024-08-02T07:21:57.342" v="239"/>
          <ac:spMkLst>
            <pc:docMk/>
            <pc:sldMk cId="3269169220" sldId="354"/>
            <ac:spMk id="24" creationId="{7178C1C6-AA89-4751-AEF7-269DA3D4875A}"/>
          </ac:spMkLst>
        </pc:spChg>
        <pc:spChg chg="mod">
          <ac:chgData name="Minna Yläkangas" userId="1693e542-9b50-406e-8945-34b7087f4016" providerId="ADAL" clId="{D78E4B06-716D-4EFB-A6AE-F0C8C1EA7379}" dt="2024-08-02T07:22:43.666" v="247" actId="1076"/>
          <ac:spMkLst>
            <pc:docMk/>
            <pc:sldMk cId="3269169220" sldId="354"/>
            <ac:spMk id="25" creationId="{DBE308D0-A56C-4961-98F3-1ACE55180364}"/>
          </ac:spMkLst>
        </pc:spChg>
        <pc:spChg chg="mod">
          <ac:chgData name="Minna Yläkangas" userId="1693e542-9b50-406e-8945-34b7087f4016" providerId="ADAL" clId="{D78E4B06-716D-4EFB-A6AE-F0C8C1EA7379}" dt="2024-08-02T07:24:39.575" v="270" actId="20577"/>
          <ac:spMkLst>
            <pc:docMk/>
            <pc:sldMk cId="3269169220" sldId="354"/>
            <ac:spMk id="26" creationId="{99D8DE6F-0A12-4081-B8D9-36555819925F}"/>
          </ac:spMkLst>
        </pc:spChg>
        <pc:spChg chg="mod">
          <ac:chgData name="Minna Yläkangas" userId="1693e542-9b50-406e-8945-34b7087f4016" providerId="ADAL" clId="{D78E4B06-716D-4EFB-A6AE-F0C8C1EA7379}" dt="2024-08-02T07:25:06.037" v="273"/>
          <ac:spMkLst>
            <pc:docMk/>
            <pc:sldMk cId="3269169220" sldId="354"/>
            <ac:spMk id="27" creationId="{F32196DE-92BF-4AB5-982B-EA1E722DABB5}"/>
          </ac:spMkLst>
        </pc:spChg>
        <pc:spChg chg="mod">
          <ac:chgData name="Minna Yläkangas" userId="1693e542-9b50-406e-8945-34b7087f4016" providerId="ADAL" clId="{D78E4B06-716D-4EFB-A6AE-F0C8C1EA7379}" dt="2024-08-02T07:25:51.001" v="280"/>
          <ac:spMkLst>
            <pc:docMk/>
            <pc:sldMk cId="3269169220" sldId="354"/>
            <ac:spMk id="28" creationId="{D9A08948-80C7-4F5B-8377-D1ED8294CAAD}"/>
          </ac:spMkLst>
        </pc:spChg>
        <pc:picChg chg="mod">
          <ac:chgData name="Minna Yläkangas" userId="1693e542-9b50-406e-8945-34b7087f4016" providerId="ADAL" clId="{D78E4B06-716D-4EFB-A6AE-F0C8C1EA7379}" dt="2024-08-02T07:25:47.264" v="278" actId="1076"/>
          <ac:picMkLst>
            <pc:docMk/>
            <pc:sldMk cId="3269169220" sldId="354"/>
            <ac:picMk id="12" creationId="{9798ADC5-5CC1-4A9A-BF56-425EC6A3801C}"/>
          </ac:picMkLst>
        </pc:picChg>
      </pc:sldChg>
      <pc:sldChg chg="modSp mod modNotesTx">
        <pc:chgData name="Minna Yläkangas" userId="1693e542-9b50-406e-8945-34b7087f4016" providerId="ADAL" clId="{D78E4B06-716D-4EFB-A6AE-F0C8C1EA7379}" dt="2024-08-05T10:59:49.004" v="785" actId="20577"/>
        <pc:sldMkLst>
          <pc:docMk/>
          <pc:sldMk cId="1146195730" sldId="355"/>
        </pc:sldMkLst>
        <pc:spChg chg="mod">
          <ac:chgData name="Minna Yläkangas" userId="1693e542-9b50-406e-8945-34b7087f4016" providerId="ADAL" clId="{D78E4B06-716D-4EFB-A6AE-F0C8C1EA7379}" dt="2024-08-05T10:53:33.777" v="717"/>
          <ac:spMkLst>
            <pc:docMk/>
            <pc:sldMk cId="1146195730" sldId="355"/>
            <ac:spMk id="2" creationId="{19740E3D-D13F-2745-BD1D-1D1F36099FCE}"/>
          </ac:spMkLst>
        </pc:spChg>
        <pc:spChg chg="mod">
          <ac:chgData name="Minna Yläkangas" userId="1693e542-9b50-406e-8945-34b7087f4016" providerId="ADAL" clId="{D78E4B06-716D-4EFB-A6AE-F0C8C1EA7379}" dt="2024-08-05T10:53:55.404" v="720"/>
          <ac:spMkLst>
            <pc:docMk/>
            <pc:sldMk cId="1146195730" sldId="355"/>
            <ac:spMk id="5" creationId="{E1EB3E08-4C78-429D-AF96-3613E9BB4CFE}"/>
          </ac:spMkLst>
        </pc:spChg>
        <pc:spChg chg="mod">
          <ac:chgData name="Minna Yläkangas" userId="1693e542-9b50-406e-8945-34b7087f4016" providerId="ADAL" clId="{D78E4B06-716D-4EFB-A6AE-F0C8C1EA7379}" dt="2024-08-05T10:54:32.070" v="726" actId="14100"/>
          <ac:spMkLst>
            <pc:docMk/>
            <pc:sldMk cId="1146195730" sldId="355"/>
            <ac:spMk id="6" creationId="{D62027B6-C353-47B8-AC00-A6336B2381B5}"/>
          </ac:spMkLst>
        </pc:spChg>
        <pc:spChg chg="mod">
          <ac:chgData name="Minna Yläkangas" userId="1693e542-9b50-406e-8945-34b7087f4016" providerId="ADAL" clId="{D78E4B06-716D-4EFB-A6AE-F0C8C1EA7379}" dt="2024-08-05T10:54:48.339" v="731"/>
          <ac:spMkLst>
            <pc:docMk/>
            <pc:sldMk cId="1146195730" sldId="355"/>
            <ac:spMk id="7" creationId="{DBC160A0-A1C4-4CB1-9135-2FAC4A9F860B}"/>
          </ac:spMkLst>
        </pc:spChg>
        <pc:spChg chg="mod">
          <ac:chgData name="Minna Yläkangas" userId="1693e542-9b50-406e-8945-34b7087f4016" providerId="ADAL" clId="{D78E4B06-716D-4EFB-A6AE-F0C8C1EA7379}" dt="2024-08-05T10:59:33.050" v="783" actId="113"/>
          <ac:spMkLst>
            <pc:docMk/>
            <pc:sldMk cId="1146195730" sldId="355"/>
            <ac:spMk id="8" creationId="{081DE908-453A-4AE8-966A-B75B1AB49AA9}"/>
          </ac:spMkLst>
        </pc:spChg>
        <pc:spChg chg="mod">
          <ac:chgData name="Minna Yläkangas" userId="1693e542-9b50-406e-8945-34b7087f4016" providerId="ADAL" clId="{D78E4B06-716D-4EFB-A6AE-F0C8C1EA7379}" dt="2024-08-05T10:57:02.652" v="750" actId="20577"/>
          <ac:spMkLst>
            <pc:docMk/>
            <pc:sldMk cId="1146195730" sldId="355"/>
            <ac:spMk id="11" creationId="{90E1B980-B678-4049-B505-D02A2B2625FC}"/>
          </ac:spMkLst>
        </pc:spChg>
        <pc:spChg chg="mod">
          <ac:chgData name="Minna Yläkangas" userId="1693e542-9b50-406e-8945-34b7087f4016" providerId="ADAL" clId="{D78E4B06-716D-4EFB-A6AE-F0C8C1EA7379}" dt="2024-08-05T10:57:28.882" v="760" actId="20577"/>
          <ac:spMkLst>
            <pc:docMk/>
            <pc:sldMk cId="1146195730" sldId="355"/>
            <ac:spMk id="12" creationId="{BD3957B9-08C5-4848-9B9D-3012368E210C}"/>
          </ac:spMkLst>
        </pc:spChg>
        <pc:spChg chg="mod">
          <ac:chgData name="Minna Yläkangas" userId="1693e542-9b50-406e-8945-34b7087f4016" providerId="ADAL" clId="{D78E4B06-716D-4EFB-A6AE-F0C8C1EA7379}" dt="2024-08-05T10:57:51.815" v="768"/>
          <ac:spMkLst>
            <pc:docMk/>
            <pc:sldMk cId="1146195730" sldId="355"/>
            <ac:spMk id="14" creationId="{9533C6BD-CA3B-4E33-B53D-125A075A3514}"/>
          </ac:spMkLst>
        </pc:spChg>
        <pc:spChg chg="mod">
          <ac:chgData name="Minna Yläkangas" userId="1693e542-9b50-406e-8945-34b7087f4016" providerId="ADAL" clId="{D78E4B06-716D-4EFB-A6AE-F0C8C1EA7379}" dt="2024-08-05T10:55:46.331" v="737" actId="20577"/>
          <ac:spMkLst>
            <pc:docMk/>
            <pc:sldMk cId="1146195730" sldId="355"/>
            <ac:spMk id="15" creationId="{3332E11B-FCD1-4A61-89B9-331FE99B772B}"/>
          </ac:spMkLst>
        </pc:spChg>
        <pc:spChg chg="mod">
          <ac:chgData name="Minna Yläkangas" userId="1693e542-9b50-406e-8945-34b7087f4016" providerId="ADAL" clId="{D78E4B06-716D-4EFB-A6AE-F0C8C1EA7379}" dt="2024-08-05T10:56:18.616" v="745" actId="14100"/>
          <ac:spMkLst>
            <pc:docMk/>
            <pc:sldMk cId="1146195730" sldId="355"/>
            <ac:spMk id="16" creationId="{8FC44115-D1D1-462A-9967-E42A07C844F0}"/>
          </ac:spMkLst>
        </pc:spChg>
        <pc:spChg chg="mod">
          <ac:chgData name="Minna Yläkangas" userId="1693e542-9b50-406e-8945-34b7087f4016" providerId="ADAL" clId="{D78E4B06-716D-4EFB-A6AE-F0C8C1EA7379}" dt="2024-08-05T10:57:33.798" v="765" actId="20577"/>
          <ac:spMkLst>
            <pc:docMk/>
            <pc:sldMk cId="1146195730" sldId="355"/>
            <ac:spMk id="21" creationId="{FA5F38C6-0150-41A5-9888-A44D12FDDB0C}"/>
          </ac:spMkLst>
        </pc:spChg>
        <pc:spChg chg="mod">
          <ac:chgData name="Minna Yläkangas" userId="1693e542-9b50-406e-8945-34b7087f4016" providerId="ADAL" clId="{D78E4B06-716D-4EFB-A6AE-F0C8C1EA7379}" dt="2024-08-05T10:58:50.587" v="777" actId="1076"/>
          <ac:spMkLst>
            <pc:docMk/>
            <pc:sldMk cId="1146195730" sldId="355"/>
            <ac:spMk id="22" creationId="{43B9EEFC-8381-4267-B1D2-C16683CA3267}"/>
          </ac:spMkLst>
        </pc:spChg>
      </pc:sldChg>
      <pc:sldChg chg="modSp mod modAnim modNotesTx">
        <pc:chgData name="Minna Yläkangas" userId="1693e542-9b50-406e-8945-34b7087f4016" providerId="ADAL" clId="{D78E4B06-716D-4EFB-A6AE-F0C8C1EA7379}" dt="2024-08-05T08:22:31.145" v="527" actId="313"/>
        <pc:sldMkLst>
          <pc:docMk/>
          <pc:sldMk cId="1584202349" sldId="356"/>
        </pc:sldMkLst>
        <pc:spChg chg="mod">
          <ac:chgData name="Minna Yläkangas" userId="1693e542-9b50-406e-8945-34b7087f4016" providerId="ADAL" clId="{D78E4B06-716D-4EFB-A6AE-F0C8C1EA7379}" dt="2024-08-05T08:14:57.515" v="498"/>
          <ac:spMkLst>
            <pc:docMk/>
            <pc:sldMk cId="1584202349" sldId="356"/>
            <ac:spMk id="2" creationId="{F2132E17-B325-204A-821A-F8FC0BCCF612}"/>
          </ac:spMkLst>
        </pc:spChg>
        <pc:spChg chg="mod">
          <ac:chgData name="Minna Yläkangas" userId="1693e542-9b50-406e-8945-34b7087f4016" providerId="ADAL" clId="{D78E4B06-716D-4EFB-A6AE-F0C8C1EA7379}" dt="2024-08-05T08:16:01.867" v="502" actId="20577"/>
          <ac:spMkLst>
            <pc:docMk/>
            <pc:sldMk cId="1584202349" sldId="356"/>
            <ac:spMk id="3" creationId="{91B7C9DB-E2A1-EA48-B267-833F0C1F0605}"/>
          </ac:spMkLst>
        </pc:spChg>
        <pc:spChg chg="mod">
          <ac:chgData name="Minna Yläkangas" userId="1693e542-9b50-406e-8945-34b7087f4016" providerId="ADAL" clId="{D78E4B06-716D-4EFB-A6AE-F0C8C1EA7379}" dt="2024-08-05T08:18:31.614" v="510" actId="1076"/>
          <ac:spMkLst>
            <pc:docMk/>
            <pc:sldMk cId="1584202349" sldId="356"/>
            <ac:spMk id="4" creationId="{F781469E-ECC6-F645-B571-F5FBB2AE4C8E}"/>
          </ac:spMkLst>
        </pc:spChg>
        <pc:spChg chg="mod">
          <ac:chgData name="Minna Yläkangas" userId="1693e542-9b50-406e-8945-34b7087f4016" providerId="ADAL" clId="{D78E4B06-716D-4EFB-A6AE-F0C8C1EA7379}" dt="2024-08-05T08:18:24.985" v="509" actId="1076"/>
          <ac:spMkLst>
            <pc:docMk/>
            <pc:sldMk cId="1584202349" sldId="356"/>
            <ac:spMk id="7" creationId="{2F7429BE-7C2C-E74C-A14A-F7D730F9AA2A}"/>
          </ac:spMkLst>
        </pc:spChg>
        <pc:picChg chg="mod">
          <ac:chgData name="Minna Yläkangas" userId="1693e542-9b50-406e-8945-34b7087f4016" providerId="ADAL" clId="{D78E4B06-716D-4EFB-A6AE-F0C8C1EA7379}" dt="2024-08-05T08:13:51.552" v="494" actId="1076"/>
          <ac:picMkLst>
            <pc:docMk/>
            <pc:sldMk cId="1584202349" sldId="356"/>
            <ac:picMk id="8" creationId="{7E867B7D-0BBA-ED4F-AA92-C895F094C31C}"/>
          </ac:picMkLst>
        </pc:picChg>
        <pc:picChg chg="mod">
          <ac:chgData name="Minna Yläkangas" userId="1693e542-9b50-406e-8945-34b7087f4016" providerId="ADAL" clId="{D78E4B06-716D-4EFB-A6AE-F0C8C1EA7379}" dt="2024-08-05T08:13:40.129" v="491" actId="1076"/>
          <ac:picMkLst>
            <pc:docMk/>
            <pc:sldMk cId="1584202349" sldId="356"/>
            <ac:picMk id="10" creationId="{7136BD75-7C26-5549-84A3-8AABA2AE9895}"/>
          </ac:picMkLst>
        </pc:picChg>
      </pc:sldChg>
      <pc:sldChg chg="new del">
        <pc:chgData name="Minna Yläkangas" userId="1693e542-9b50-406e-8945-34b7087f4016" providerId="ADAL" clId="{D78E4B06-716D-4EFB-A6AE-F0C8C1EA7379}" dt="2024-08-02T07:14:45.070" v="165" actId="680"/>
        <pc:sldMkLst>
          <pc:docMk/>
          <pc:sldMk cId="4137714671" sldId="35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FB1C19-5455-274B-A617-E918E784E755}" type="datetimeFigureOut">
              <a:rPr lang="en-FI" smtClean="0"/>
              <a:t>10/30/2024</a:t>
            </a:fld>
            <a:endParaRPr lang="en-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EAB683-2440-D34E-B273-EE50F81C8586}" type="slidenum">
              <a:rPr lang="en-FI" smtClean="0"/>
              <a:t>‹#›</a:t>
            </a:fld>
            <a:endParaRPr lang="en-FI"/>
          </a:p>
        </p:txBody>
      </p:sp>
    </p:spTree>
    <p:extLst>
      <p:ext uri="{BB962C8B-B14F-4D97-AF65-F5344CB8AC3E}">
        <p14:creationId xmlns:p14="http://schemas.microsoft.com/office/powerpoint/2010/main" val="4072549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syrjinta.fi/documents/25249352/34268331/%E2%80%9DVammaisena+olen+toisen+luokan+kansalainen%E2%80%9D+%E2%80%93+Selvitys+vammaisten+kokemasta+syrjinn%C3%A4st%C3%A4+arjessa"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youtube.com/watch?v=Kc1g8yk1V30"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youtu.be/SkfOd70Wg7g"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youtu.be/pgj-c8WdxA4"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tasa-arvo.fi/sv/-/misstanke-om-diskriminering-vid-anstallning-pa-jordgubbsfarm-tas-250-2013-utfardat-25-11-2013-"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yvtltk.fi/fi/index/materiaalit/tapausselosteet_3/tapausselosteet2018.html"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tasa-arvo.fi/sv/sexuella-trakasserier"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sv-FI" sz="1800" dirty="0">
                <a:effectLst/>
                <a:latin typeface="Calibri" panose="020F0502020204030204" pitchFamily="34" charset="0"/>
                <a:ea typeface="Calibri" panose="020F0502020204030204" pitchFamily="34" charset="0"/>
                <a:cs typeface="Times New Roman" panose="02020603050405020304" pitchFamily="18" charset="0"/>
              </a:rPr>
              <a:t>På grund av det sensitiva ämnet är det viktigt att läraren är väl förberedd och att stämningen under lektionen är trygg</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Font typeface="Arial" panose="020B0604020202020204" pitchFamily="34" charset="0"/>
              <a:buNone/>
            </a:pPr>
            <a:r>
              <a:rPr lang="sv-FI" sz="1800" dirty="0">
                <a:effectLst/>
                <a:latin typeface="Calibri" panose="020F0502020204030204" pitchFamily="34" charset="0"/>
                <a:ea typeface="Calibri" panose="020F0502020204030204" pitchFamily="34" charset="0"/>
                <a:cs typeface="Times New Roman" panose="02020603050405020304" pitchFamily="18" charset="0"/>
              </a:rPr>
              <a:t>- Använd inte en enskild elevs upplevelser eller motsvarande som exempel</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Font typeface="Arial" panose="020B0604020202020204" pitchFamily="34" charset="0"/>
              <a:buNone/>
            </a:pPr>
            <a:r>
              <a:rPr lang="sv-FI" sz="1800" dirty="0">
                <a:effectLst/>
                <a:latin typeface="Calibri" panose="020F0502020204030204" pitchFamily="34" charset="0"/>
                <a:ea typeface="Calibri" panose="020F0502020204030204" pitchFamily="34" charset="0"/>
                <a:cs typeface="Times New Roman" panose="02020603050405020304" pitchFamily="18" charset="0"/>
              </a:rPr>
              <a:t>- Ingrip om någon pratar osakligt och korrigera eventuella missförstånd </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i-FI" dirty="0"/>
          </a:p>
          <a:p>
            <a:endParaRPr lang="en-FI" dirty="0"/>
          </a:p>
        </p:txBody>
      </p:sp>
      <p:sp>
        <p:nvSpPr>
          <p:cNvPr id="4" name="Slide Number Placeholder 3"/>
          <p:cNvSpPr>
            <a:spLocks noGrp="1"/>
          </p:cNvSpPr>
          <p:nvPr>
            <p:ph type="sldNum" sz="quarter" idx="5"/>
          </p:nvPr>
        </p:nvSpPr>
        <p:spPr/>
        <p:txBody>
          <a:bodyPr/>
          <a:lstStyle/>
          <a:p>
            <a:fld id="{0FEAB683-2440-D34E-B273-EE50F81C8586}" type="slidenum">
              <a:rPr lang="en-FI" smtClean="0"/>
              <a:t>1</a:t>
            </a:fld>
            <a:endParaRPr lang="en-FI"/>
          </a:p>
        </p:txBody>
      </p:sp>
    </p:spTree>
    <p:extLst>
      <p:ext uri="{BB962C8B-B14F-4D97-AF65-F5344CB8AC3E}">
        <p14:creationId xmlns:p14="http://schemas.microsoft.com/office/powerpoint/2010/main" val="36320182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sv-FI" sz="1800" b="1" i="1" dirty="0">
                <a:effectLst/>
                <a:latin typeface="Calibri" panose="020F0502020204030204" pitchFamily="34" charset="0"/>
                <a:ea typeface="Calibri" panose="020F0502020204030204" pitchFamily="34" charset="0"/>
                <a:cs typeface="Times New Roman" panose="02020603050405020304" pitchFamily="18" charset="0"/>
              </a:rPr>
              <a:t>OBS. På diorna finns flera animationer, se presentationen i föredragshållarvyn</a:t>
            </a:r>
            <a:br>
              <a:rPr lang="sv-FI" sz="1800" b="1" i="1" dirty="0">
                <a:effectLst/>
                <a:latin typeface="Calibri" panose="020F0502020204030204" pitchFamily="34" charset="0"/>
                <a:ea typeface="Calibri" panose="020F0502020204030204" pitchFamily="34" charset="0"/>
                <a:cs typeface="Times New Roman" panose="02020603050405020304" pitchFamily="18" charset="0"/>
              </a:rPr>
            </a:b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FI" sz="1800" b="1" dirty="0">
                <a:effectLst/>
                <a:latin typeface="Calibri" panose="020F0502020204030204" pitchFamily="34" charset="0"/>
                <a:ea typeface="Calibri" panose="020F0502020204030204" pitchFamily="34" charset="0"/>
                <a:cs typeface="Times New Roman" panose="02020603050405020304" pitchFamily="18" charset="0"/>
              </a:rPr>
              <a:t>VAD ÄR DISKRIMINERING? VAD ÄR INTE DISKRIMINERING? (6/8)</a:t>
            </a:r>
            <a:br>
              <a:rPr lang="sv-FI" sz="1800" b="1" dirty="0">
                <a:effectLst/>
                <a:latin typeface="Calibri" panose="020F0502020204030204" pitchFamily="34" charset="0"/>
                <a:ea typeface="Calibri" panose="020F0502020204030204" pitchFamily="34" charset="0"/>
                <a:cs typeface="Times New Roman" panose="02020603050405020304" pitchFamily="18" charset="0"/>
              </a:rPr>
            </a:b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FI" sz="1800" i="1" dirty="0">
                <a:effectLst/>
                <a:latin typeface="Calibri" panose="020F0502020204030204" pitchFamily="34" charset="0"/>
                <a:ea typeface="Calibri" panose="020F0502020204030204" pitchFamily="34" charset="0"/>
                <a:cs typeface="Times New Roman" panose="02020603050405020304" pitchFamily="18" charset="0"/>
              </a:rPr>
              <a:t>"Även rasism är diskriminering. </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FI" sz="1800" i="1" dirty="0">
                <a:effectLst/>
                <a:latin typeface="Calibri" panose="020F0502020204030204" pitchFamily="34" charset="0"/>
                <a:ea typeface="Calibri" panose="020F0502020204030204" pitchFamily="34" charset="0"/>
                <a:cs typeface="Times New Roman" panose="02020603050405020304" pitchFamily="18" charset="0"/>
              </a:rPr>
              <a:t>Med rasism avses att en människa eller grupp av människor behandlas sämre eller försätts i en sämre ställning på grund av ursprung, hudfärg, nationalitet, språk eller religion. Ordet rasism används när man hänvisar till dessa egenskaper. I övriga fall (t.ex. ålder eller kön) talar man om diskriminering. Ibland blandas termerna ihop och man kan tala om till exempel åldersrasism, även om man avser diskriminering på grund av ålder.</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FI" sz="1800" i="1" dirty="0">
                <a:effectLst/>
                <a:latin typeface="Calibri" panose="020F0502020204030204" pitchFamily="34" charset="0"/>
                <a:ea typeface="Calibri" panose="020F0502020204030204" pitchFamily="34" charset="0"/>
                <a:cs typeface="Times New Roman" panose="02020603050405020304" pitchFamily="18" charset="0"/>
              </a:rPr>
              <a:t>Rasism är inte bara enskilda handlingar eller umgänge mellan individer, utan det finns också strukturell rasism. Strukturell rasism kan innebära till exempel en situation där studiehandledaren uppmuntrar flickor utifrån deras religion eller ursprung att fortsätta i vårdbranschen efter högstadiet.”</a:t>
            </a:r>
            <a:br>
              <a:rPr lang="sv-FI" sz="1800" i="1" dirty="0">
                <a:effectLst/>
                <a:latin typeface="Calibri" panose="020F0502020204030204" pitchFamily="34" charset="0"/>
                <a:ea typeface="Calibri" panose="020F0502020204030204" pitchFamily="34" charset="0"/>
                <a:cs typeface="Times New Roman" panose="02020603050405020304" pitchFamily="18" charset="0"/>
              </a:rPr>
            </a:b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FI" sz="1800" b="1" i="1" dirty="0">
                <a:effectLst/>
                <a:latin typeface="Calibri" panose="020F0502020204030204" pitchFamily="34" charset="0"/>
                <a:ea typeface="Calibri" panose="020F0502020204030204" pitchFamily="34" charset="0"/>
                <a:cs typeface="Times New Roman" panose="02020603050405020304" pitchFamily="18" charset="0"/>
              </a:rPr>
              <a:t>EXEMPELFALL: </a:t>
            </a:r>
            <a:r>
              <a:rPr lang="sv-FI" sz="1800" dirty="0">
                <a:effectLst/>
                <a:latin typeface="Calibri" panose="020F0502020204030204" pitchFamily="34" charset="0"/>
                <a:ea typeface="Calibri" panose="020F0502020204030204" pitchFamily="34" charset="0"/>
                <a:cs typeface="Times New Roman" panose="02020603050405020304" pitchFamily="18" charset="0"/>
              </a:rPr>
              <a:t>Evas upplevelse under en matematiklektion</a:t>
            </a:r>
            <a:br>
              <a:rPr lang="sv-FI" sz="1800" dirty="0">
                <a:effectLst/>
                <a:latin typeface="Calibri" panose="020F0502020204030204" pitchFamily="34" charset="0"/>
                <a:ea typeface="Calibri" panose="020F0502020204030204" pitchFamily="34" charset="0"/>
                <a:cs typeface="Times New Roman" panose="02020603050405020304" pitchFamily="18" charset="0"/>
              </a:rPr>
            </a:b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FI" sz="1800" i="1" dirty="0">
                <a:effectLst/>
                <a:latin typeface="Calibri" panose="020F0502020204030204" pitchFamily="34" charset="0"/>
                <a:ea typeface="Calibri" panose="020F0502020204030204" pitchFamily="34" charset="0"/>
                <a:cs typeface="Times New Roman" panose="02020603050405020304" pitchFamily="18" charset="0"/>
              </a:rPr>
              <a:t>"Eleverna ansåg att matematiklektionerna i</a:t>
            </a:r>
            <a:r>
              <a:rPr lang="sv-FI" sz="1800" dirty="0">
                <a:effectLst/>
                <a:latin typeface="Calibri" panose="020F0502020204030204" pitchFamily="34" charset="0"/>
                <a:ea typeface="Calibri" panose="020F0502020204030204" pitchFamily="34" charset="0"/>
                <a:cs typeface="Times New Roman" panose="02020603050405020304" pitchFamily="18" charset="0"/>
              </a:rPr>
              <a:t> </a:t>
            </a:r>
            <a:r>
              <a:rPr lang="sv-FI" sz="1800" i="1" dirty="0">
                <a:effectLst/>
                <a:latin typeface="Calibri" panose="020F0502020204030204" pitchFamily="34" charset="0"/>
                <a:ea typeface="Calibri" panose="020F0502020204030204" pitchFamily="34" charset="0"/>
                <a:cs typeface="Times New Roman" panose="02020603050405020304" pitchFamily="18" charset="0"/>
              </a:rPr>
              <a:t>årskurserna 7–9 avancerade för snabbt. Eva bad att man skulle gå långsammare framåt på lektionerna så att även de andra skulle hänga med. Läraren blev frustrerad av Evas uppmaning och konstaterade att hon kanske borde gå i skola i sitt hemland, och att undervisningen där kanske skulle passa henne bättre. Situationen var obekväm för Eva, eftersom läraren ville särskilja henne från klassens övriga elever på grund av hennes hudfärg och antagna ursprung."</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FEAB683-2440-D34E-B273-EE50F81C8586}" type="slidenum">
              <a:rPr lang="en-FI" smtClean="0"/>
              <a:t>10</a:t>
            </a:fld>
            <a:endParaRPr lang="en-FI"/>
          </a:p>
        </p:txBody>
      </p:sp>
    </p:spTree>
    <p:extLst>
      <p:ext uri="{BB962C8B-B14F-4D97-AF65-F5344CB8AC3E}">
        <p14:creationId xmlns:p14="http://schemas.microsoft.com/office/powerpoint/2010/main" val="24982471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sv-FI" sz="1800" b="1" i="1" dirty="0">
                <a:effectLst/>
                <a:latin typeface="Calibri" panose="020F0502020204030204" pitchFamily="34" charset="0"/>
                <a:ea typeface="Calibri" panose="020F0502020204030204" pitchFamily="34" charset="0"/>
                <a:cs typeface="Times New Roman" panose="02020603050405020304" pitchFamily="18" charset="0"/>
              </a:rPr>
              <a:t>OBS. På diorna finns flera animationer, se presentationen i föredragshållarvyn</a:t>
            </a:r>
            <a:br>
              <a:rPr lang="sv-FI" sz="1800" b="1" i="1" dirty="0">
                <a:effectLst/>
                <a:latin typeface="Calibri" panose="020F0502020204030204" pitchFamily="34" charset="0"/>
                <a:ea typeface="Calibri" panose="020F0502020204030204" pitchFamily="34" charset="0"/>
                <a:cs typeface="Times New Roman" panose="02020603050405020304" pitchFamily="18" charset="0"/>
              </a:rPr>
            </a:b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FI" sz="1800" b="1" dirty="0">
                <a:effectLst/>
                <a:latin typeface="Calibri" panose="020F0502020204030204" pitchFamily="34" charset="0"/>
                <a:ea typeface="Calibri" panose="020F0502020204030204" pitchFamily="34" charset="0"/>
                <a:cs typeface="Times New Roman" panose="02020603050405020304" pitchFamily="18" charset="0"/>
              </a:rPr>
              <a:t>VAD ÄR DISKRIMINERING? VAD ÄR INTE DISKRIMINERING? (7/8)</a:t>
            </a:r>
            <a:br>
              <a:rPr lang="sv-FI" sz="1800" b="1" dirty="0">
                <a:effectLst/>
                <a:latin typeface="Calibri" panose="020F0502020204030204" pitchFamily="34" charset="0"/>
                <a:ea typeface="Calibri" panose="020F0502020204030204" pitchFamily="34" charset="0"/>
                <a:cs typeface="Times New Roman" panose="02020603050405020304" pitchFamily="18" charset="0"/>
              </a:rPr>
            </a:b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FI" sz="1800" i="1" dirty="0">
                <a:effectLst/>
                <a:latin typeface="Calibri" panose="020F0502020204030204" pitchFamily="34" charset="0"/>
                <a:ea typeface="Calibri" panose="020F0502020204030204" pitchFamily="34" charset="0"/>
                <a:cs typeface="Times New Roman" panose="02020603050405020304" pitchFamily="18" charset="0"/>
              </a:rPr>
              <a:t>"Varje person med funktionsnedsättning har rätt till sådana arrangemang (dvs. rimliga anpassningar) som säkerställer att personen har en jämlik möjlighet att utnyttja till exempel olika tjänster. Försummelse av sådana arrangemang är förbjuden diskriminering enligt diskrimineringslagen. Med anpassningar kan man till exempel avse olika hjälpmedel eller tillgång till assistent.”</a:t>
            </a:r>
            <a:br>
              <a:rPr lang="sv-FI" sz="1800" i="1" dirty="0">
                <a:effectLst/>
                <a:latin typeface="Calibri" panose="020F0502020204030204" pitchFamily="34" charset="0"/>
                <a:ea typeface="Calibri" panose="020F0502020204030204" pitchFamily="34" charset="0"/>
                <a:cs typeface="Times New Roman" panose="02020603050405020304" pitchFamily="18" charset="0"/>
              </a:rPr>
            </a:b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FI" sz="1800" b="1" i="1" dirty="0">
                <a:effectLst/>
                <a:latin typeface="Calibri" panose="020F0502020204030204" pitchFamily="34" charset="0"/>
                <a:ea typeface="Calibri" panose="020F0502020204030204" pitchFamily="34" charset="0"/>
                <a:cs typeface="Times New Roman" panose="02020603050405020304" pitchFamily="18" charset="0"/>
              </a:rPr>
              <a:t>EXEMPELFALL: </a:t>
            </a:r>
            <a:r>
              <a:rPr lang="sv-FI" sz="1800" dirty="0">
                <a:effectLst/>
                <a:latin typeface="Calibri" panose="020F0502020204030204" pitchFamily="34" charset="0"/>
                <a:ea typeface="Calibri" panose="020F0502020204030204" pitchFamily="34" charset="0"/>
                <a:cs typeface="Times New Roman" panose="02020603050405020304" pitchFamily="18" charset="0"/>
              </a:rPr>
              <a:t>"Som en person med funktionsnedsättning är jag en andra klassens medborgare" Utredning om upplevelser av diskriminering i vardagen bland personer med funktionsnedsättning</a:t>
            </a:r>
            <a:br>
              <a:rPr lang="sv-FI" sz="1800" dirty="0">
                <a:effectLst/>
                <a:latin typeface="Calibri" panose="020F0502020204030204" pitchFamily="34" charset="0"/>
                <a:ea typeface="Calibri" panose="020F0502020204030204" pitchFamily="34" charset="0"/>
                <a:cs typeface="Times New Roman" panose="02020603050405020304" pitchFamily="18" charset="0"/>
              </a:rPr>
            </a:b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FI" sz="1800" i="1" dirty="0">
                <a:effectLst/>
                <a:latin typeface="Calibri" panose="020F0502020204030204" pitchFamily="34" charset="0"/>
                <a:ea typeface="Calibri" panose="020F0502020204030204" pitchFamily="34" charset="0"/>
                <a:cs typeface="Times New Roman" panose="02020603050405020304" pitchFamily="18" charset="0"/>
              </a:rPr>
              <a:t>"Jag skulle ha behövt en assistent [på jobbet], men assistenten nekades. Assistenten upplevdes som en säkerhetsrisk."</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FI" sz="1800" i="1" dirty="0">
                <a:effectLst/>
                <a:latin typeface="Calibri" panose="020F0502020204030204" pitchFamily="34" charset="0"/>
                <a:ea typeface="Calibri" panose="020F0502020204030204" pitchFamily="34" charset="0"/>
                <a:cs typeface="Times New Roman" panose="02020603050405020304" pitchFamily="18" charset="0"/>
              </a:rPr>
              <a:t>"Jag har en muskelsjukdom som påverkar nedre delen av kroppen, det vill säga benen och jag går med en käpp och jag kan inte gå uppför trappor, så behovet av ramper eller hiss är obestridligt, men det beaktas inte på flera arbetsplatser, och min arbetsplats är inte heller tillgänglig även om jag skulle kunna arbeta annars, eftersom det är fråga om datorarbete, och arbetsgivaren är inte beredd att göra ändringar för att avhjälpa bristen på tillgänglighet.”</a:t>
            </a:r>
            <a:br>
              <a:rPr lang="sv-FI" sz="1800" i="1" dirty="0">
                <a:effectLst/>
                <a:latin typeface="Calibri" panose="020F0502020204030204" pitchFamily="34" charset="0"/>
                <a:ea typeface="Calibri" panose="020F0502020204030204" pitchFamily="34" charset="0"/>
                <a:cs typeface="Times New Roman" panose="02020603050405020304" pitchFamily="18" charset="0"/>
              </a:rPr>
            </a:b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FI" sz="1800" u="sng" dirty="0">
                <a:solidFill>
                  <a:srgbClr val="0563C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hlinkClick r:id="rId3"/>
              </a:rPr>
              <a:t>https://syrjinta.fi/documents/25249352/34268331/%E2%80%9DVammaisena+olen+toisen+luokan+kansalainen%E2%80%9D+%E2%80%93+Selvitys+vammaisten+kokemasta+syrjinn%C3%A4st%C3%A4+arjessa</a:t>
            </a:r>
            <a:r>
              <a:rPr lang="sv-FI"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(på finska)</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i-FI" b="1" i="1" baseline="0" dirty="0"/>
          </a:p>
        </p:txBody>
      </p:sp>
      <p:sp>
        <p:nvSpPr>
          <p:cNvPr id="4" name="Slide Number Placeholder 3"/>
          <p:cNvSpPr>
            <a:spLocks noGrp="1"/>
          </p:cNvSpPr>
          <p:nvPr>
            <p:ph type="sldNum" sz="quarter" idx="5"/>
          </p:nvPr>
        </p:nvSpPr>
        <p:spPr/>
        <p:txBody>
          <a:bodyPr/>
          <a:lstStyle/>
          <a:p>
            <a:fld id="{0FEAB683-2440-D34E-B273-EE50F81C8586}" type="slidenum">
              <a:rPr lang="en-FI" smtClean="0"/>
              <a:t>11</a:t>
            </a:fld>
            <a:endParaRPr lang="en-FI"/>
          </a:p>
        </p:txBody>
      </p:sp>
    </p:spTree>
    <p:extLst>
      <p:ext uri="{BB962C8B-B14F-4D97-AF65-F5344CB8AC3E}">
        <p14:creationId xmlns:p14="http://schemas.microsoft.com/office/powerpoint/2010/main" val="21419484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sv-FI" sz="1200" b="1" i="1" dirty="0">
                <a:effectLst/>
                <a:latin typeface="Calibri" panose="020F0502020204030204" pitchFamily="34" charset="0"/>
                <a:ea typeface="Calibri" panose="020F0502020204030204" pitchFamily="34" charset="0"/>
                <a:cs typeface="Times New Roman" panose="02020603050405020304" pitchFamily="18" charset="0"/>
              </a:rPr>
              <a:t>OBS. På diorna finns flera animationer, se presentationen i föredragshållarvyn</a:t>
            </a:r>
            <a:br>
              <a:rPr lang="sv-FI" sz="1200" b="1" i="1" dirty="0">
                <a:effectLst/>
                <a:latin typeface="Calibri" panose="020F0502020204030204" pitchFamily="34" charset="0"/>
                <a:ea typeface="Calibri" panose="020F0502020204030204" pitchFamily="34" charset="0"/>
                <a:cs typeface="Times New Roman" panose="02020603050405020304" pitchFamily="18" charset="0"/>
              </a:rPr>
            </a:br>
            <a:endParaRPr lang="fi-FI"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FI" sz="1200" b="1" dirty="0">
                <a:effectLst/>
                <a:latin typeface="Calibri" panose="020F0502020204030204" pitchFamily="34" charset="0"/>
                <a:ea typeface="Calibri" panose="020F0502020204030204" pitchFamily="34" charset="0"/>
                <a:cs typeface="Times New Roman" panose="02020603050405020304" pitchFamily="18" charset="0"/>
              </a:rPr>
              <a:t>VAD ÄR DISKRIMINERING? VAD ÄR INTE DISKRIMINERING? (8/8)</a:t>
            </a:r>
            <a:br>
              <a:rPr lang="sv-FI" sz="1200" b="1" dirty="0">
                <a:effectLst/>
                <a:latin typeface="Calibri" panose="020F0502020204030204" pitchFamily="34" charset="0"/>
                <a:ea typeface="Calibri" panose="020F0502020204030204" pitchFamily="34" charset="0"/>
                <a:cs typeface="Times New Roman" panose="02020603050405020304" pitchFamily="18" charset="0"/>
              </a:rPr>
            </a:br>
            <a:endParaRPr lang="fi-FI" i="1" dirty="0"/>
          </a:p>
          <a:p>
            <a:r>
              <a:rPr lang="fi-FI" i="1" dirty="0" err="1"/>
              <a:t>Vad</a:t>
            </a:r>
            <a:r>
              <a:rPr lang="fi-FI" i="1" dirty="0"/>
              <a:t> </a:t>
            </a:r>
            <a:r>
              <a:rPr lang="fi-FI" i="1" dirty="0" err="1"/>
              <a:t>är</a:t>
            </a:r>
            <a:r>
              <a:rPr lang="fi-FI" i="1" dirty="0"/>
              <a:t> </a:t>
            </a:r>
            <a:r>
              <a:rPr lang="fi-FI" i="1" dirty="0" err="1"/>
              <a:t>då</a:t>
            </a:r>
            <a:r>
              <a:rPr lang="fi-FI" i="1" dirty="0"/>
              <a:t> </a:t>
            </a:r>
            <a:r>
              <a:rPr lang="fi-FI" i="1" dirty="0" err="1"/>
              <a:t>inte</a:t>
            </a:r>
            <a:r>
              <a:rPr lang="fi-FI" i="1" dirty="0"/>
              <a:t> </a:t>
            </a:r>
            <a:r>
              <a:rPr lang="fi-FI" i="1" dirty="0" err="1"/>
              <a:t>diskriminering</a:t>
            </a:r>
            <a:r>
              <a:rPr lang="fi-FI" i="1" dirty="0"/>
              <a:t>?</a:t>
            </a:r>
          </a:p>
          <a:p>
            <a:br>
              <a:rPr lang="fi-FI" sz="1800" i="1" dirty="0">
                <a:solidFill>
                  <a:srgbClr val="000000"/>
                </a:solidFill>
                <a:effectLst/>
                <a:latin typeface="Corbel" panose="020B0503020204020204" pitchFamily="34" charset="0"/>
                <a:ea typeface="Times New Roman" panose="02020603050405020304" pitchFamily="18" charset="0"/>
                <a:cs typeface="Calibri (Body)"/>
              </a:rPr>
            </a:br>
            <a:r>
              <a:rPr lang="sv-FI" sz="1800" i="1" dirty="0">
                <a:solidFill>
                  <a:srgbClr val="000000"/>
                </a:solidFill>
                <a:effectLst/>
                <a:latin typeface="Corbel" panose="020B0503020204020204" pitchFamily="34" charset="0"/>
                <a:ea typeface="Times New Roman" panose="02020603050405020304" pitchFamily="18" charset="0"/>
                <a:cs typeface="Calibri (Body)"/>
              </a:rPr>
              <a:t>Dålig behandling är inte nödvändigtvis diskriminering om den inte anknyter till någon förbjuden diskrimineringsgrund.</a:t>
            </a:r>
            <a:r>
              <a:rPr lang="fi-FI" sz="1800" i="1" dirty="0">
                <a:solidFill>
                  <a:srgbClr val="000000"/>
                </a:solidFill>
                <a:effectLst/>
                <a:latin typeface="Corbel" panose="020B0503020204020204" pitchFamily="34" charset="0"/>
                <a:ea typeface="Times New Roman" panose="02020603050405020304" pitchFamily="18" charset="0"/>
                <a:cs typeface="Calibri (Body)"/>
              </a:rPr>
              <a:t> </a:t>
            </a:r>
          </a:p>
          <a:p>
            <a:endParaRPr lang="fi-FI" sz="1800" i="1" dirty="0">
              <a:solidFill>
                <a:srgbClr val="000000"/>
              </a:solidFill>
              <a:effectLst/>
              <a:latin typeface="Corbel" panose="020B0503020204020204" pitchFamily="34" charset="0"/>
              <a:ea typeface="Times New Roman" panose="02020603050405020304" pitchFamily="18" charset="0"/>
              <a:cs typeface="Calibri (Body)"/>
            </a:endParaRPr>
          </a:p>
          <a:p>
            <a:r>
              <a:rPr lang="sv-FI" sz="1800" i="1" dirty="0">
                <a:solidFill>
                  <a:srgbClr val="000000"/>
                </a:solidFill>
                <a:effectLst/>
                <a:latin typeface="Corbel" panose="020B0503020204020204" pitchFamily="34" charset="0"/>
                <a:ea typeface="Times New Roman" panose="02020603050405020304" pitchFamily="18" charset="0"/>
                <a:cs typeface="Calibri (Body)"/>
              </a:rPr>
              <a:t>Till exempel oartigt beteende av en säljare är visserligen dålig kundservice, men det är fråga om diskriminering endast om beteendet grundar sig på en personlig egenskap hos kunden, till exempel kön eller hudfärg. Dålig service kan dock skada affärens rykte, även om den inte kan bevisas vara diskriminering.</a:t>
            </a:r>
            <a:r>
              <a:rPr lang="fi-FI" sz="1800" i="1" dirty="0">
                <a:solidFill>
                  <a:srgbClr val="000000"/>
                </a:solidFill>
                <a:effectLst/>
                <a:latin typeface="Corbel" panose="020B0503020204020204" pitchFamily="34" charset="0"/>
                <a:ea typeface="Times New Roman" panose="02020603050405020304" pitchFamily="18" charset="0"/>
                <a:cs typeface="Calibri (Body)"/>
              </a:rPr>
              <a:t> </a:t>
            </a:r>
            <a:br>
              <a:rPr lang="fi-FI" sz="1800" i="1" dirty="0">
                <a:solidFill>
                  <a:srgbClr val="000000"/>
                </a:solidFill>
                <a:effectLst/>
                <a:latin typeface="Corbel" panose="020B0503020204020204" pitchFamily="34" charset="0"/>
                <a:ea typeface="Times New Roman" panose="02020603050405020304" pitchFamily="18" charset="0"/>
                <a:cs typeface="Calibri (Body)"/>
              </a:rPr>
            </a:br>
            <a:br>
              <a:rPr lang="fi-FI" sz="1800" i="1" dirty="0">
                <a:solidFill>
                  <a:srgbClr val="000000"/>
                </a:solidFill>
                <a:effectLst/>
                <a:latin typeface="Corbel" panose="020B0503020204020204" pitchFamily="34" charset="0"/>
                <a:ea typeface="Times New Roman" panose="02020603050405020304" pitchFamily="18" charset="0"/>
                <a:cs typeface="Calibri (Body)"/>
              </a:rPr>
            </a:br>
            <a:r>
              <a:rPr lang="sv-FI" sz="1800" i="1" dirty="0">
                <a:solidFill>
                  <a:srgbClr val="000000"/>
                </a:solidFill>
                <a:effectLst/>
                <a:latin typeface="Corbel" panose="020B0503020204020204" pitchFamily="34" charset="0"/>
                <a:ea typeface="Times New Roman" panose="02020603050405020304" pitchFamily="18" charset="0"/>
                <a:cs typeface="Calibri" panose="020F0502020204030204" pitchFamily="34" charset="0"/>
              </a:rPr>
              <a:t>Tidvis kan det också vara motiverat att behandla människor och grupper av människor olika. Till exempel är åldersgränserna för alkohol- och tobaksprodukter inte diskriminering av barn och unga, eftersom de syftar till att skydda och främja de ungas välbefinnande. Man kan alltså inte säga att till exempel restauranger skulle göra sig skyldiga till diskriminering genom att vägra sälja alkohol till barn.</a:t>
            </a:r>
            <a:endParaRPr lang="fi-FI" i="1" dirty="0"/>
          </a:p>
        </p:txBody>
      </p:sp>
      <p:sp>
        <p:nvSpPr>
          <p:cNvPr id="4" name="Slide Number Placeholder 3"/>
          <p:cNvSpPr>
            <a:spLocks noGrp="1"/>
          </p:cNvSpPr>
          <p:nvPr>
            <p:ph type="sldNum" sz="quarter" idx="5"/>
          </p:nvPr>
        </p:nvSpPr>
        <p:spPr/>
        <p:txBody>
          <a:bodyPr/>
          <a:lstStyle/>
          <a:p>
            <a:fld id="{0FEAB683-2440-D34E-B273-EE50F81C8586}" type="slidenum">
              <a:rPr lang="en-FI" smtClean="0"/>
              <a:t>12</a:t>
            </a:fld>
            <a:endParaRPr lang="en-FI"/>
          </a:p>
        </p:txBody>
      </p:sp>
    </p:spTree>
    <p:extLst>
      <p:ext uri="{BB962C8B-B14F-4D97-AF65-F5344CB8AC3E}">
        <p14:creationId xmlns:p14="http://schemas.microsoft.com/office/powerpoint/2010/main" val="4866172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sv-FI" sz="1800" b="1" dirty="0">
                <a:effectLst/>
                <a:latin typeface="Calibri" panose="020F0502020204030204" pitchFamily="34" charset="0"/>
                <a:ea typeface="Calibri" panose="020F0502020204030204" pitchFamily="34" charset="0"/>
                <a:cs typeface="Times New Roman" panose="02020603050405020304" pitchFamily="18" charset="0"/>
              </a:rPr>
              <a:t>PÅSTÅENDEN OM DISKRIMINERING (1/7)</a:t>
            </a:r>
            <a:endParaRPr lang="fi-FI" dirty="0"/>
          </a:p>
          <a:p>
            <a:endParaRPr lang="en-FI" dirty="0"/>
          </a:p>
        </p:txBody>
      </p:sp>
      <p:sp>
        <p:nvSpPr>
          <p:cNvPr id="4" name="Slide Number Placeholder 3"/>
          <p:cNvSpPr>
            <a:spLocks noGrp="1"/>
          </p:cNvSpPr>
          <p:nvPr>
            <p:ph type="sldNum" sz="quarter" idx="5"/>
          </p:nvPr>
        </p:nvSpPr>
        <p:spPr/>
        <p:txBody>
          <a:bodyPr/>
          <a:lstStyle/>
          <a:p>
            <a:fld id="{0FEAB683-2440-D34E-B273-EE50F81C8586}" type="slidenum">
              <a:rPr lang="en-FI" smtClean="0"/>
              <a:t>13</a:t>
            </a:fld>
            <a:endParaRPr lang="en-FI"/>
          </a:p>
        </p:txBody>
      </p:sp>
    </p:spTree>
    <p:extLst>
      <p:ext uri="{BB962C8B-B14F-4D97-AF65-F5344CB8AC3E}">
        <p14:creationId xmlns:p14="http://schemas.microsoft.com/office/powerpoint/2010/main" val="5308882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sv-FI" sz="1800" b="1" dirty="0">
                <a:effectLst/>
                <a:latin typeface="Calibri" panose="020F0502020204030204" pitchFamily="34" charset="0"/>
                <a:ea typeface="Calibri" panose="020F0502020204030204" pitchFamily="34" charset="0"/>
                <a:cs typeface="Times New Roman" panose="02020603050405020304" pitchFamily="18" charset="0"/>
              </a:rPr>
              <a:t>PÅSTÅENDEN OM DISKRIMINERING (2/7)</a:t>
            </a:r>
            <a:endParaRPr lang="fi-FI" dirty="0"/>
          </a:p>
          <a:p>
            <a:endParaRPr lang="en-FI" dirty="0"/>
          </a:p>
        </p:txBody>
      </p:sp>
      <p:sp>
        <p:nvSpPr>
          <p:cNvPr id="4" name="Slide Number Placeholder 3"/>
          <p:cNvSpPr>
            <a:spLocks noGrp="1"/>
          </p:cNvSpPr>
          <p:nvPr>
            <p:ph type="sldNum" sz="quarter" idx="5"/>
          </p:nvPr>
        </p:nvSpPr>
        <p:spPr/>
        <p:txBody>
          <a:bodyPr/>
          <a:lstStyle/>
          <a:p>
            <a:fld id="{0FEAB683-2440-D34E-B273-EE50F81C8586}" type="slidenum">
              <a:rPr lang="en-FI" smtClean="0"/>
              <a:t>14</a:t>
            </a:fld>
            <a:endParaRPr lang="en-FI"/>
          </a:p>
        </p:txBody>
      </p:sp>
    </p:spTree>
    <p:extLst>
      <p:ext uri="{BB962C8B-B14F-4D97-AF65-F5344CB8AC3E}">
        <p14:creationId xmlns:p14="http://schemas.microsoft.com/office/powerpoint/2010/main" val="38977340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sv-FI" sz="1800" b="1" dirty="0">
                <a:effectLst/>
                <a:latin typeface="Calibri" panose="020F0502020204030204" pitchFamily="34" charset="0"/>
                <a:ea typeface="Calibri" panose="020F0502020204030204" pitchFamily="34" charset="0"/>
                <a:cs typeface="Times New Roman" panose="02020603050405020304" pitchFamily="18" charset="0"/>
              </a:rPr>
              <a:t>PÅSTÅENDEN OM DISKRIMINERING (3/7)</a:t>
            </a:r>
            <a:br>
              <a:rPr lang="sv-FI" sz="1800" b="1" dirty="0">
                <a:effectLst/>
                <a:latin typeface="Calibri" panose="020F0502020204030204" pitchFamily="34" charset="0"/>
                <a:ea typeface="Calibri" panose="020F0502020204030204" pitchFamily="34" charset="0"/>
                <a:cs typeface="Times New Roman" panose="02020603050405020304" pitchFamily="18" charset="0"/>
              </a:rPr>
            </a:b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FI" sz="1800" i="1" dirty="0">
                <a:effectLst/>
                <a:latin typeface="Calibri" panose="020F0502020204030204" pitchFamily="34" charset="0"/>
                <a:ea typeface="Calibri" panose="020F0502020204030204" pitchFamily="34" charset="0"/>
                <a:cs typeface="Times New Roman" panose="02020603050405020304" pitchFamily="18" charset="0"/>
              </a:rPr>
              <a:t>"Diskriminering är olagligt och den som gjort sig skyldig till diskriminering kan få t.ex. bötesstraff.</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FI" sz="1800" i="1" dirty="0">
                <a:effectLst/>
                <a:latin typeface="Calibri" panose="020F0502020204030204" pitchFamily="34" charset="0"/>
                <a:ea typeface="Calibri" panose="020F0502020204030204" pitchFamily="34" charset="0"/>
                <a:cs typeface="Times New Roman" panose="02020603050405020304" pitchFamily="18" charset="0"/>
              </a:rPr>
              <a:t>Diskrimineringen kommer dock inte alltid till myndigheternas kännedom, och då kan man inte ingripa i situationen. Det finns många orsaker till att en person som upplevt diskriminering låter bli att rapportera sina erfarenheter till myndigheterna. Den diskriminerade vågar kanske inte berätta, eftersom han eller hon misstänker att man inte tror på upplevelsen. Eller så vet han eller hon inte vem man ska kontakta i diskrimineringsfall.”</a:t>
            </a:r>
            <a:br>
              <a:rPr lang="sv-FI" sz="1800" i="1" dirty="0">
                <a:effectLst/>
                <a:latin typeface="Calibri" panose="020F0502020204030204" pitchFamily="34" charset="0"/>
                <a:ea typeface="Calibri" panose="020F0502020204030204" pitchFamily="34" charset="0"/>
                <a:cs typeface="Times New Roman" panose="02020603050405020304" pitchFamily="18" charset="0"/>
              </a:rPr>
            </a:b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FI" sz="1800" b="1" i="1" dirty="0">
                <a:effectLst/>
                <a:latin typeface="Calibri" panose="020F0502020204030204" pitchFamily="34" charset="0"/>
                <a:ea typeface="Calibri" panose="020F0502020204030204" pitchFamily="34" charset="0"/>
                <a:cs typeface="Times New Roman" panose="02020603050405020304" pitchFamily="18" charset="0"/>
              </a:rPr>
              <a:t>Obs! Det är ändå viktigt att man rapporterar om sina upplevelser av diskriminering till myndigheterna. Då kan man ingripa i det som hänt och motsvarande situation kan förebyggas. Genom att rapportera om diskriminering kan du också hjälpa andra.</a:t>
            </a:r>
            <a:r>
              <a:rPr lang="sv-FI" sz="1800" i="1" dirty="0">
                <a:effectLst/>
                <a:latin typeface="Calibri" panose="020F0502020204030204" pitchFamily="34" charset="0"/>
                <a:ea typeface="Calibri" panose="020F0502020204030204" pitchFamily="34" charset="0"/>
                <a:cs typeface="Times New Roman" panose="02020603050405020304" pitchFamily="18" charset="0"/>
              </a:rPr>
              <a:t>"</a:t>
            </a:r>
            <a:endParaRPr lang="fi-FI" sz="1200" i="1" baseline="0" dirty="0">
              <a:latin typeface="Arial" panose="020B0604020202020204" pitchFamily="34" charset="0"/>
              <a:cs typeface="Arial" panose="020B0604020202020204" pitchFamily="34" charset="0"/>
            </a:endParaRPr>
          </a:p>
          <a:p>
            <a:endParaRPr lang="fi-FI"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FEAB683-2440-D34E-B273-EE50F81C8586}" type="slidenum">
              <a:rPr lang="en-FI" smtClean="0"/>
              <a:t>15</a:t>
            </a:fld>
            <a:endParaRPr lang="en-FI"/>
          </a:p>
        </p:txBody>
      </p:sp>
    </p:spTree>
    <p:extLst>
      <p:ext uri="{BB962C8B-B14F-4D97-AF65-F5344CB8AC3E}">
        <p14:creationId xmlns:p14="http://schemas.microsoft.com/office/powerpoint/2010/main" val="41229684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sv-FI" sz="1800" b="1" dirty="0">
                <a:effectLst/>
                <a:latin typeface="Calibri" panose="020F0502020204030204" pitchFamily="34" charset="0"/>
                <a:ea typeface="Calibri" panose="020F0502020204030204" pitchFamily="34" charset="0"/>
                <a:cs typeface="Times New Roman" panose="02020603050405020304" pitchFamily="18" charset="0"/>
              </a:rPr>
              <a:t>PÅSTÅENDEN OM DISKRIMINERING (4/7)</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FEAB683-2440-D34E-B273-EE50F81C8586}" type="slidenum">
              <a:rPr lang="en-FI" smtClean="0"/>
              <a:t>16</a:t>
            </a:fld>
            <a:endParaRPr lang="en-FI"/>
          </a:p>
        </p:txBody>
      </p:sp>
    </p:spTree>
    <p:extLst>
      <p:ext uri="{BB962C8B-B14F-4D97-AF65-F5344CB8AC3E}">
        <p14:creationId xmlns:p14="http://schemas.microsoft.com/office/powerpoint/2010/main" val="39237497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sv-FI" sz="1800" b="1" dirty="0">
                <a:effectLst/>
                <a:latin typeface="Calibri" panose="020F0502020204030204" pitchFamily="34" charset="0"/>
                <a:ea typeface="Calibri" panose="020F0502020204030204" pitchFamily="34" charset="0"/>
                <a:cs typeface="Times New Roman" panose="02020603050405020304" pitchFamily="18" charset="0"/>
              </a:rPr>
              <a:t>PÅSTÅENDEN OM DISKRIMINERING (5/7)</a:t>
            </a:r>
            <a:br>
              <a:rPr lang="sv-FI" sz="1800" b="1" dirty="0">
                <a:effectLst/>
                <a:latin typeface="Calibri" panose="020F0502020204030204" pitchFamily="34" charset="0"/>
                <a:ea typeface="Calibri" panose="020F0502020204030204" pitchFamily="34" charset="0"/>
                <a:cs typeface="Times New Roman" panose="02020603050405020304" pitchFamily="18" charset="0"/>
              </a:rPr>
            </a:b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FI" sz="1800" i="1" dirty="0">
                <a:effectLst/>
                <a:latin typeface="Calibri" panose="020F0502020204030204" pitchFamily="34" charset="0"/>
                <a:ea typeface="Calibri" panose="020F0502020204030204" pitchFamily="34" charset="0"/>
                <a:cs typeface="Times New Roman" panose="02020603050405020304" pitchFamily="18" charset="0"/>
              </a:rPr>
              <a:t>”Det är olagligt att ge en diskriminerande order eller anvisning. Det är förbjudet även om ingen ännu skulle ha följt anvisningen. Att följa de givna anvisningarna är också diskriminering. </a:t>
            </a:r>
            <a:br>
              <a:rPr lang="sv-FI" sz="1800" i="1" dirty="0">
                <a:effectLst/>
                <a:latin typeface="Calibri" panose="020F0502020204030204" pitchFamily="34" charset="0"/>
                <a:ea typeface="Calibri" panose="020F0502020204030204" pitchFamily="34" charset="0"/>
                <a:cs typeface="Times New Roman" panose="02020603050405020304" pitchFamily="18" charset="0"/>
              </a:rPr>
            </a:b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FI" sz="1800" i="1" dirty="0">
                <a:effectLst/>
                <a:latin typeface="Calibri" panose="020F0502020204030204" pitchFamily="34" charset="0"/>
                <a:ea typeface="Calibri" panose="020F0502020204030204" pitchFamily="34" charset="0"/>
                <a:cs typeface="Times New Roman" panose="02020603050405020304" pitchFamily="18" charset="0"/>
              </a:rPr>
              <a:t>En sådan situation kan uppstå till exempel i sommarjobb. Till exempel i en snabbmatsrestaurang förbjuder chefen arbetstagarna att betjäna kunder som hör till en viss grupp av människor. Då gör sig chefen skyldig till diskriminering genom att ge diskriminerande anvisningar. Även arbetstagaren gör sig skyldig till diskriminering om han eller hon följer anvisningarna."</a:t>
            </a:r>
            <a:endParaRPr lang="fi-FI" i="1" baseline="0" dirty="0"/>
          </a:p>
          <a:p>
            <a:endParaRPr lang="en-FI" dirty="0"/>
          </a:p>
        </p:txBody>
      </p:sp>
      <p:sp>
        <p:nvSpPr>
          <p:cNvPr id="4" name="Slide Number Placeholder 3"/>
          <p:cNvSpPr>
            <a:spLocks noGrp="1"/>
          </p:cNvSpPr>
          <p:nvPr>
            <p:ph type="sldNum" sz="quarter" idx="5"/>
          </p:nvPr>
        </p:nvSpPr>
        <p:spPr/>
        <p:txBody>
          <a:bodyPr/>
          <a:lstStyle/>
          <a:p>
            <a:fld id="{0FEAB683-2440-D34E-B273-EE50F81C8586}" type="slidenum">
              <a:rPr lang="en-FI" smtClean="0"/>
              <a:t>17</a:t>
            </a:fld>
            <a:endParaRPr lang="en-FI"/>
          </a:p>
        </p:txBody>
      </p:sp>
    </p:spTree>
    <p:extLst>
      <p:ext uri="{BB962C8B-B14F-4D97-AF65-F5344CB8AC3E}">
        <p14:creationId xmlns:p14="http://schemas.microsoft.com/office/powerpoint/2010/main" val="14808689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sv-FI" sz="1800" b="1" dirty="0">
                <a:effectLst/>
                <a:latin typeface="Calibri" panose="020F0502020204030204" pitchFamily="34" charset="0"/>
                <a:ea typeface="Calibri" panose="020F0502020204030204" pitchFamily="34" charset="0"/>
                <a:cs typeface="Times New Roman" panose="02020603050405020304" pitchFamily="18" charset="0"/>
              </a:rPr>
              <a:t>PÅSTÅENDEN OM DISKRIMINERING (6/7)</a:t>
            </a:r>
            <a:endParaRPr lang="fi-FI" dirty="0"/>
          </a:p>
          <a:p>
            <a:endParaRPr lang="en-FI" dirty="0"/>
          </a:p>
          <a:p>
            <a:endParaRPr lang="en-FI" dirty="0"/>
          </a:p>
        </p:txBody>
      </p:sp>
      <p:sp>
        <p:nvSpPr>
          <p:cNvPr id="4" name="Slide Number Placeholder 3"/>
          <p:cNvSpPr>
            <a:spLocks noGrp="1"/>
          </p:cNvSpPr>
          <p:nvPr>
            <p:ph type="sldNum" sz="quarter" idx="5"/>
          </p:nvPr>
        </p:nvSpPr>
        <p:spPr/>
        <p:txBody>
          <a:bodyPr/>
          <a:lstStyle/>
          <a:p>
            <a:fld id="{0FEAB683-2440-D34E-B273-EE50F81C8586}" type="slidenum">
              <a:rPr lang="en-FI" smtClean="0"/>
              <a:t>18</a:t>
            </a:fld>
            <a:endParaRPr lang="en-FI"/>
          </a:p>
        </p:txBody>
      </p:sp>
    </p:spTree>
    <p:extLst>
      <p:ext uri="{BB962C8B-B14F-4D97-AF65-F5344CB8AC3E}">
        <p14:creationId xmlns:p14="http://schemas.microsoft.com/office/powerpoint/2010/main" val="41303790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sv-FI" sz="1800" b="1" dirty="0">
                <a:effectLst/>
                <a:latin typeface="Calibri" panose="020F0502020204030204" pitchFamily="34" charset="0"/>
                <a:ea typeface="Calibri" panose="020F0502020204030204" pitchFamily="34" charset="0"/>
                <a:cs typeface="Times New Roman" panose="02020603050405020304" pitchFamily="18" charset="0"/>
              </a:rPr>
              <a:t>PÅSTÅENDEN OM DISKRIMINERING (7/7)</a:t>
            </a:r>
            <a:br>
              <a:rPr lang="sv-FI" sz="1800" b="1" dirty="0">
                <a:effectLst/>
                <a:latin typeface="Calibri" panose="020F0502020204030204" pitchFamily="34" charset="0"/>
                <a:ea typeface="Calibri" panose="020F0502020204030204" pitchFamily="34" charset="0"/>
                <a:cs typeface="Times New Roman" panose="02020603050405020304" pitchFamily="18" charset="0"/>
              </a:rPr>
            </a:b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FI" sz="1800" i="1" dirty="0">
                <a:effectLst/>
                <a:latin typeface="Calibri" panose="020F0502020204030204" pitchFamily="34" charset="0"/>
                <a:ea typeface="Calibri" panose="020F0502020204030204" pitchFamily="34" charset="0"/>
                <a:cs typeface="Times New Roman" panose="02020603050405020304" pitchFamily="18" charset="0"/>
              </a:rPr>
              <a:t>"Yttrandefriheten berättigar inte till diskriminering, kränkning av en annan människa eller uppmaning till våld. Man pratar ofta om yttrandefriheten som en särskild rättighet som går före alla andra mänskliga rättigheter. Det är dock bra att komma ihåg att yttrandefriheten är likvärdig med andra mänskliga rättigheter. Man kan inte kränka andra rättigheter under dess täckmantel."</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FEAB683-2440-D34E-B273-EE50F81C8586}" type="slidenum">
              <a:rPr lang="en-FI" smtClean="0"/>
              <a:t>19</a:t>
            </a:fld>
            <a:endParaRPr lang="en-FI"/>
          </a:p>
        </p:txBody>
      </p:sp>
    </p:spTree>
    <p:extLst>
      <p:ext uri="{BB962C8B-B14F-4D97-AF65-F5344CB8AC3E}">
        <p14:creationId xmlns:p14="http://schemas.microsoft.com/office/powerpoint/2010/main" val="1179811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sv-FI" sz="1800" b="1" dirty="0">
                <a:effectLst/>
                <a:latin typeface="Calibri" panose="020F0502020204030204" pitchFamily="34" charset="0"/>
                <a:ea typeface="Calibri" panose="020F0502020204030204" pitchFamily="34" charset="0"/>
                <a:cs typeface="Times New Roman" panose="02020603050405020304" pitchFamily="18" charset="0"/>
              </a:rPr>
              <a:t>INLEDNING (1/3)</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FI" sz="1800" dirty="0">
                <a:effectLst/>
                <a:latin typeface="Calibri" panose="020F0502020204030204" pitchFamily="34" charset="0"/>
                <a:ea typeface="Calibri" panose="020F0502020204030204" pitchFamily="34" charset="0"/>
                <a:cs typeface="Times New Roman" panose="02020603050405020304" pitchFamily="18" charset="0"/>
              </a:rPr>
              <a:t> </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FI" sz="1800" b="1" dirty="0">
                <a:effectLst/>
                <a:latin typeface="Calibri" panose="020F0502020204030204" pitchFamily="34" charset="0"/>
                <a:ea typeface="Calibri" panose="020F0502020204030204" pitchFamily="34" charset="0"/>
                <a:cs typeface="Times New Roman" panose="02020603050405020304" pitchFamily="18" charset="0"/>
              </a:rPr>
              <a:t>Lektionens struktur</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FI" sz="1800" dirty="0">
                <a:effectLst/>
                <a:latin typeface="Calibri" panose="020F0502020204030204" pitchFamily="34" charset="0"/>
                <a:ea typeface="Calibri" panose="020F0502020204030204" pitchFamily="34" charset="0"/>
                <a:cs typeface="Times New Roman" panose="02020603050405020304" pitchFamily="18" charset="0"/>
              </a:rPr>
              <a:t>1) Inledning </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FI" sz="1800" dirty="0">
                <a:effectLst/>
                <a:latin typeface="Calibri" panose="020F0502020204030204" pitchFamily="34" charset="0"/>
                <a:ea typeface="Calibri" panose="020F0502020204030204" pitchFamily="34" charset="0"/>
                <a:cs typeface="Times New Roman" panose="02020603050405020304" pitchFamily="18" charset="0"/>
              </a:rPr>
              <a:t>2) Vad är diskriminering? Vad är inte diskriminering? </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FI" sz="1800" dirty="0">
                <a:effectLst/>
                <a:latin typeface="Calibri" panose="020F0502020204030204" pitchFamily="34" charset="0"/>
                <a:ea typeface="Calibri" panose="020F0502020204030204" pitchFamily="34" charset="0"/>
                <a:cs typeface="Times New Roman" panose="02020603050405020304" pitchFamily="18" charset="0"/>
              </a:rPr>
              <a:t>3) Påståenden om diskriminering </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FI" sz="1800" dirty="0">
                <a:effectLst/>
                <a:latin typeface="Calibri" panose="020F0502020204030204" pitchFamily="34" charset="0"/>
                <a:ea typeface="Calibri" panose="020F0502020204030204" pitchFamily="34" charset="0"/>
                <a:cs typeface="Times New Roman" panose="02020603050405020304" pitchFamily="18" charset="0"/>
              </a:rPr>
              <a:t>4) Att rapportera om diskriminering – vem ansvarar för att ingripa i diskriminering?</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FI" sz="1800" dirty="0">
                <a:effectLst/>
                <a:latin typeface="Calibri" panose="020F0502020204030204" pitchFamily="34" charset="0"/>
                <a:ea typeface="Calibri" panose="020F0502020204030204" pitchFamily="34" charset="0"/>
                <a:cs typeface="Times New Roman" panose="02020603050405020304" pitchFamily="18" charset="0"/>
              </a:rPr>
              <a:t>5) Gruppuppgift</a:t>
            </a:r>
            <a:endParaRPr lang="fi-FI" baseline="0" dirty="0"/>
          </a:p>
        </p:txBody>
      </p:sp>
      <p:sp>
        <p:nvSpPr>
          <p:cNvPr id="4" name="Slide Number Placeholder 3"/>
          <p:cNvSpPr>
            <a:spLocks noGrp="1"/>
          </p:cNvSpPr>
          <p:nvPr>
            <p:ph type="sldNum" sz="quarter" idx="5"/>
          </p:nvPr>
        </p:nvSpPr>
        <p:spPr/>
        <p:txBody>
          <a:bodyPr/>
          <a:lstStyle/>
          <a:p>
            <a:fld id="{0FEAB683-2440-D34E-B273-EE50F81C8586}" type="slidenum">
              <a:rPr lang="en-FI" smtClean="0"/>
              <a:t>2</a:t>
            </a:fld>
            <a:endParaRPr lang="en-FI"/>
          </a:p>
        </p:txBody>
      </p:sp>
    </p:spTree>
    <p:extLst>
      <p:ext uri="{BB962C8B-B14F-4D97-AF65-F5344CB8AC3E}">
        <p14:creationId xmlns:p14="http://schemas.microsoft.com/office/powerpoint/2010/main" val="36632547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nSpc>
                <a:spcPct val="107000"/>
              </a:lnSpc>
              <a:spcAft>
                <a:spcPts val="800"/>
              </a:spcAft>
            </a:pPr>
            <a:r>
              <a:rPr lang="sv-FI" sz="1800" b="1" dirty="0">
                <a:effectLst/>
                <a:latin typeface="Calibri" panose="020F0502020204030204" pitchFamily="34" charset="0"/>
                <a:ea typeface="Calibri" panose="020F0502020204030204" pitchFamily="34" charset="0"/>
                <a:cs typeface="Times New Roman" panose="02020603050405020304" pitchFamily="18" charset="0"/>
              </a:rPr>
              <a:t>ATT RAPPORTERA OM DISKRIMINERING – VEMS ANSVAR ÄR DET ATT INGRIPA I DISKRIMINERING? (1/5)</a:t>
            </a:r>
            <a:br>
              <a:rPr lang="sv-FI" sz="1800" b="1" dirty="0">
                <a:effectLst/>
                <a:latin typeface="Calibri" panose="020F0502020204030204" pitchFamily="34" charset="0"/>
                <a:ea typeface="Calibri" panose="020F0502020204030204" pitchFamily="34" charset="0"/>
                <a:cs typeface="Times New Roman" panose="02020603050405020304" pitchFamily="18" charset="0"/>
              </a:rPr>
            </a:b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r>
              <a:rPr lang="sv-FI" sz="1800" i="1" dirty="0">
                <a:effectLst/>
                <a:latin typeface="Calibri" panose="020F0502020204030204" pitchFamily="34" charset="0"/>
                <a:ea typeface="Calibri" panose="020F0502020204030204" pitchFamily="34" charset="0"/>
                <a:cs typeface="Times New Roman" panose="02020603050405020304" pitchFamily="18" charset="0"/>
              </a:rPr>
              <a:t>"Nu går vi över till att behandla rapporteringen. Vad kan man alltså göra om man misstänker att man blivit utsatt för diskriminering eller lägger märke till att en vän diskrimineras?"</a:t>
            </a:r>
            <a:endParaRPr lang="fi-FI" dirty="0"/>
          </a:p>
        </p:txBody>
      </p:sp>
      <p:sp>
        <p:nvSpPr>
          <p:cNvPr id="4" name="Dian numeron paikkamerkki 3"/>
          <p:cNvSpPr>
            <a:spLocks noGrp="1"/>
          </p:cNvSpPr>
          <p:nvPr>
            <p:ph type="sldNum" sz="quarter" idx="10"/>
          </p:nvPr>
        </p:nvSpPr>
        <p:spPr/>
        <p:txBody>
          <a:bodyPr/>
          <a:lstStyle/>
          <a:p>
            <a:fld id="{F1C566F8-408C-994B-B7BF-E27115B6DD21}" type="slidenum">
              <a:rPr lang="en-FI" smtClean="0"/>
              <a:t>20</a:t>
            </a:fld>
            <a:endParaRPr lang="en-FI"/>
          </a:p>
        </p:txBody>
      </p:sp>
    </p:spTree>
    <p:extLst>
      <p:ext uri="{BB962C8B-B14F-4D97-AF65-F5344CB8AC3E}">
        <p14:creationId xmlns:p14="http://schemas.microsoft.com/office/powerpoint/2010/main" val="29233935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nSpc>
                <a:spcPct val="107000"/>
              </a:lnSpc>
              <a:spcAft>
                <a:spcPts val="800"/>
              </a:spcAft>
            </a:pPr>
            <a:r>
              <a:rPr lang="sv-FI" sz="1800" b="1" dirty="0">
                <a:effectLst/>
                <a:latin typeface="Calibri" panose="020F0502020204030204" pitchFamily="34" charset="0"/>
                <a:ea typeface="Calibri" panose="020F0502020204030204" pitchFamily="34" charset="0"/>
                <a:cs typeface="Times New Roman" panose="02020603050405020304" pitchFamily="18" charset="0"/>
              </a:rPr>
              <a:t>ATT RAPPORTERA OM DISKRIMINERING – VEMS ANSVAR ÄR DET ATT INGRIPA I DISKRIMINERING? (2/5)</a:t>
            </a:r>
            <a:br>
              <a:rPr lang="sv-FI" sz="1800" b="1" dirty="0">
                <a:effectLst/>
                <a:latin typeface="Calibri" panose="020F0502020204030204" pitchFamily="34" charset="0"/>
                <a:ea typeface="Calibri" panose="020F0502020204030204" pitchFamily="34" charset="0"/>
                <a:cs typeface="Times New Roman" panose="02020603050405020304" pitchFamily="18" charset="0"/>
              </a:rPr>
            </a:b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FI" sz="1800" i="1" dirty="0">
                <a:effectLst/>
                <a:latin typeface="Calibri" panose="020F0502020204030204" pitchFamily="34" charset="0"/>
                <a:ea typeface="Calibri" panose="020F0502020204030204" pitchFamily="34" charset="0"/>
                <a:cs typeface="Times New Roman" panose="02020603050405020304" pitchFamily="18" charset="0"/>
              </a:rPr>
              <a:t>"Om det är möjligt är det bra att först diskutera det som hänt med någon du litar på. Det kan till exempel vara din egen förälder eller mor- eller farförälder, ett syskon, en annan släkting, en lärare, tränare, granne eller vän... En sådan person som du vågar tala med och som kan hjälpa, t.ex. att rapportera om situationen till de ansvariga instanserna.</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FI" sz="1800" i="1" dirty="0">
                <a:effectLst/>
                <a:latin typeface="Calibri" panose="020F0502020204030204" pitchFamily="34" charset="0"/>
                <a:ea typeface="Calibri" panose="020F0502020204030204" pitchFamily="34" charset="0"/>
                <a:cs typeface="Times New Roman" panose="02020603050405020304" pitchFamily="18" charset="0"/>
              </a:rPr>
              <a:t>Fundera en stund på vem den här personen skulle kunna vara för dig.</a:t>
            </a:r>
            <a:r>
              <a:rPr lang="sv-FI" sz="1800" dirty="0">
                <a:effectLst/>
                <a:latin typeface="Calibri" panose="020F0502020204030204" pitchFamily="34" charset="0"/>
                <a:ea typeface="Calibri" panose="020F0502020204030204" pitchFamily="34" charset="0"/>
                <a:cs typeface="Times New Roman" panose="02020603050405020304" pitchFamily="18" charset="0"/>
              </a:rPr>
              <a:t>"</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Dian numeron paikkamerkki 3"/>
          <p:cNvSpPr>
            <a:spLocks noGrp="1"/>
          </p:cNvSpPr>
          <p:nvPr>
            <p:ph type="sldNum" sz="quarter" idx="10"/>
          </p:nvPr>
        </p:nvSpPr>
        <p:spPr/>
        <p:txBody>
          <a:bodyPr/>
          <a:lstStyle/>
          <a:p>
            <a:fld id="{F1C566F8-408C-994B-B7BF-E27115B6DD21}" type="slidenum">
              <a:rPr lang="en-FI" smtClean="0"/>
              <a:t>21</a:t>
            </a:fld>
            <a:endParaRPr lang="en-FI"/>
          </a:p>
        </p:txBody>
      </p:sp>
    </p:spTree>
    <p:extLst>
      <p:ext uri="{BB962C8B-B14F-4D97-AF65-F5344CB8AC3E}">
        <p14:creationId xmlns:p14="http://schemas.microsoft.com/office/powerpoint/2010/main" val="32323599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sz="1400" b="1" i="1" dirty="0">
                <a:effectLst/>
                <a:latin typeface="Calibri" panose="020F0502020204030204" pitchFamily="34" charset="0"/>
                <a:ea typeface="Calibri" panose="020F0502020204030204" pitchFamily="34" charset="0"/>
                <a:cs typeface="Times New Roman" panose="02020603050405020304" pitchFamily="18" charset="0"/>
              </a:rPr>
              <a:t>OBS. På diorna finns flera animationer, se presentationen i föredragshållarvyn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1"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FI" sz="1200" b="1" dirty="0">
                <a:effectLst/>
                <a:latin typeface="Calibri" panose="020F0502020204030204" pitchFamily="34" charset="0"/>
                <a:ea typeface="Calibri" panose="020F0502020204030204" pitchFamily="34" charset="0"/>
                <a:cs typeface="Times New Roman" panose="02020603050405020304" pitchFamily="18" charset="0"/>
              </a:rPr>
              <a:t>ATT RAPPORTERA OM DISKRIMINERING – VEMS ANSVAR ÄR DET ATT INGRIPA I DISKRIMINERING? </a:t>
            </a:r>
            <a:r>
              <a:rPr lang="fi-FI" b="1" i="0" dirty="0"/>
              <a:t>(3/5)</a:t>
            </a:r>
          </a:p>
          <a:p>
            <a:pPr marL="0" marR="0" lvl="0" indent="0" algn="l" defTabSz="914400" rtl="0" eaLnBrk="1" fontAlgn="auto" latinLnBrk="0" hangingPunct="1">
              <a:lnSpc>
                <a:spcPct val="100000"/>
              </a:lnSpc>
              <a:spcBef>
                <a:spcPts val="0"/>
              </a:spcBef>
              <a:spcAft>
                <a:spcPts val="0"/>
              </a:spcAft>
              <a:buClrTx/>
              <a:buSzTx/>
              <a:buFontTx/>
              <a:buNone/>
              <a:tabLst/>
              <a:defRPr/>
            </a:pPr>
            <a:br>
              <a:rPr lang="fi-FI" sz="1800" b="1" i="0" dirty="0">
                <a:solidFill>
                  <a:srgbClr val="000000"/>
                </a:solidFill>
                <a:effectLst/>
                <a:latin typeface="Corbel" panose="020B0503020204020204" pitchFamily="34" charset="0"/>
                <a:ea typeface="Times New Roman" panose="02020603050405020304" pitchFamily="18" charset="0"/>
                <a:cs typeface="Calibri (Body)"/>
              </a:rPr>
            </a:br>
            <a:r>
              <a:rPr lang="sv-FI" sz="1800" dirty="0">
                <a:solidFill>
                  <a:srgbClr val="000000"/>
                </a:solidFill>
                <a:effectLst/>
                <a:latin typeface="Corbel" panose="020B0503020204020204" pitchFamily="34" charset="0"/>
                <a:ea typeface="Times New Roman" panose="02020603050405020304" pitchFamily="18" charset="0"/>
                <a:cs typeface="Calibri (Body)"/>
              </a:rPr>
              <a:t>"Man kan börja utreda diskrimineringsfallet på plats. Du kan antingen själv eller tillsammans med den trygga vuxna kontakta den som du upplever har diskriminerat dig (t.ex. en köpman eller rektorn). Diskutera tillsammans vad som har hänt och hur situationen eventuellt kan rättas till.</a:t>
            </a:r>
            <a:endParaRPr lang="fi-FI" sz="1800" dirty="0">
              <a:solidFill>
                <a:srgbClr val="000000"/>
              </a:solidFill>
              <a:effectLst/>
              <a:latin typeface="Corbel" panose="020B0503020204020204" pitchFamily="34" charset="0"/>
              <a:ea typeface="Times New Roman" panose="02020603050405020304" pitchFamily="18" charset="0"/>
              <a:cs typeface="Calibri (Body)"/>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800" dirty="0">
              <a:solidFill>
                <a:srgbClr val="000000"/>
              </a:solidFill>
              <a:effectLst/>
              <a:latin typeface="Corbel" panose="020B0503020204020204" pitchFamily="34" charset="0"/>
              <a:ea typeface="Times New Roman" panose="02020603050405020304" pitchFamily="18" charset="0"/>
              <a:cs typeface="Calibri (Body)"/>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FI" sz="1800" dirty="0">
                <a:solidFill>
                  <a:srgbClr val="000000"/>
                </a:solidFill>
                <a:effectLst/>
                <a:latin typeface="Corbel" panose="020B0503020204020204" pitchFamily="34" charset="0"/>
                <a:ea typeface="Times New Roman" panose="02020603050405020304" pitchFamily="18" charset="0"/>
                <a:cs typeface="Calibri (Body)"/>
              </a:rPr>
              <a:t>Förbudet mot diskriminering gäller förutom skolor även privata tjänsteleverantörer. Läroanstalterna har dock enligt diskrimineringslagen en särskild skyldighet att säkerställa att trakasserier eller annan diskriminering inte förekommer. De måste ingripa effektivt i trakasserier."</a:t>
            </a:r>
            <a:endParaRPr lang="fi-FI"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FI" sz="1800" b="1" i="1" dirty="0">
                <a:effectLst/>
                <a:latin typeface="Calibri" panose="020F0502020204030204" pitchFamily="34" charset="0"/>
                <a:ea typeface="Calibri" panose="020F0502020204030204" pitchFamily="34" charset="0"/>
                <a:cs typeface="Times New Roman" panose="02020603050405020304" pitchFamily="18" charset="0"/>
              </a:rPr>
              <a:t>EXEMPELFALL: </a:t>
            </a:r>
            <a:r>
              <a:rPr lang="sv-SE" b="0" i="0" dirty="0">
                <a:solidFill>
                  <a:srgbClr val="3A3A3A"/>
                </a:solidFill>
                <a:effectLst/>
                <a:highlight>
                  <a:srgbClr val="FFFFFF"/>
                </a:highlight>
                <a:latin typeface="Source Sans Pro" panose="020F0502020204030204" pitchFamily="34" charset="0"/>
              </a:rPr>
              <a:t>Studerande fick gottgörelse för trakasserier – kränkande kommentarer från läraren under lektionen</a:t>
            </a:r>
            <a:endParaRPr lang="fi-FI" b="0" dirty="0"/>
          </a:p>
          <a:p>
            <a:endParaRPr lang="fi-FI" dirty="0"/>
          </a:p>
          <a:p>
            <a:r>
              <a:rPr lang="fi-FI" i="1" dirty="0"/>
              <a:t>”</a:t>
            </a:r>
            <a:r>
              <a:rPr lang="sv-SE" b="0" i="1" dirty="0">
                <a:solidFill>
                  <a:srgbClr val="3A3A3A"/>
                </a:solidFill>
                <a:effectLst/>
                <a:highlight>
                  <a:srgbClr val="FFFFFF"/>
                </a:highlight>
                <a:latin typeface="Source Sans Pro" panose="020B0503030403020204" pitchFamily="34" charset="0"/>
              </a:rPr>
              <a:t>Läraren har hånat estniska personer på ett osakligt sätt inför andra studerande. Förhandlingarna resulterade i att läroanstalten bad den diskriminerade studerande om ursäkt och betalade en gottgörelse på 2000 euro för diskriminering.”</a:t>
            </a:r>
            <a:endParaRPr lang="fi-FI" i="1" dirty="0"/>
          </a:p>
          <a:p>
            <a:endParaRPr lang="fi-FI" i="1" dirty="0"/>
          </a:p>
          <a:p>
            <a:pPr>
              <a:lnSpc>
                <a:spcPct val="115000"/>
              </a:lnSpc>
              <a:spcAft>
                <a:spcPts val="800"/>
              </a:spcAft>
            </a:pPr>
            <a:r>
              <a:rPr lang="fi-FI" sz="1800" kern="100" dirty="0">
                <a:effectLst/>
                <a:latin typeface="Aptos" panose="020B0004020202020204" pitchFamily="34" charset="0"/>
                <a:ea typeface="Aptos" panose="020B0004020202020204" pitchFamily="34" charset="0"/>
                <a:cs typeface="Times New Roman" panose="02020603050405020304" pitchFamily="18" charset="0"/>
              </a:rPr>
              <a:t>https://yhdenvertaisuusvaltuutettu.fi/sv/-/studerande-fick-gottgorelse-for-trakasserier-krankande-kommentarer-fran-lararen-under-lektionen</a:t>
            </a:r>
            <a:endParaRPr lang="fi-FI"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i-FI" baseline="0" dirty="0"/>
          </a:p>
          <a:p>
            <a:endParaRPr lang="fi-FI" baseline="0" dirty="0"/>
          </a:p>
          <a:p>
            <a:endParaRPr lang="fi-FI" dirty="0"/>
          </a:p>
        </p:txBody>
      </p:sp>
      <p:sp>
        <p:nvSpPr>
          <p:cNvPr id="4" name="Dian numeron paikkamerkki 3"/>
          <p:cNvSpPr>
            <a:spLocks noGrp="1"/>
          </p:cNvSpPr>
          <p:nvPr>
            <p:ph type="sldNum" sz="quarter" idx="10"/>
          </p:nvPr>
        </p:nvSpPr>
        <p:spPr/>
        <p:txBody>
          <a:bodyPr/>
          <a:lstStyle/>
          <a:p>
            <a:fld id="{F1C566F8-408C-994B-B7BF-E27115B6DD21}" type="slidenum">
              <a:rPr lang="en-FI" smtClean="0"/>
              <a:t>22</a:t>
            </a:fld>
            <a:endParaRPr lang="en-FI"/>
          </a:p>
        </p:txBody>
      </p:sp>
    </p:spTree>
    <p:extLst>
      <p:ext uri="{BB962C8B-B14F-4D97-AF65-F5344CB8AC3E}">
        <p14:creationId xmlns:p14="http://schemas.microsoft.com/office/powerpoint/2010/main" val="14406322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nSpc>
                <a:spcPct val="107000"/>
              </a:lnSpc>
              <a:spcAft>
                <a:spcPts val="800"/>
              </a:spcAft>
            </a:pPr>
            <a:r>
              <a:rPr lang="sv-FI" sz="1800" b="1" dirty="0">
                <a:effectLst/>
                <a:latin typeface="Calibri" panose="020F0502020204030204" pitchFamily="34" charset="0"/>
                <a:ea typeface="Calibri" panose="020F0502020204030204" pitchFamily="34" charset="0"/>
                <a:cs typeface="Times New Roman" panose="02020603050405020304" pitchFamily="18" charset="0"/>
              </a:rPr>
              <a:t>ATT RAPPORTERA OM DISKRIMINERING – VEMS ANSVAR ÄR DET ATT INGRIPA I DISKRIMINERING? (4/5)</a:t>
            </a:r>
            <a:br>
              <a:rPr lang="sv-FI" sz="1800" b="1" dirty="0">
                <a:effectLst/>
                <a:latin typeface="Calibri" panose="020F0502020204030204" pitchFamily="34" charset="0"/>
                <a:ea typeface="Calibri" panose="020F0502020204030204" pitchFamily="34" charset="0"/>
                <a:cs typeface="Times New Roman" panose="02020603050405020304" pitchFamily="18" charset="0"/>
              </a:rPr>
            </a:b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FI" sz="1800" i="1" dirty="0">
                <a:effectLst/>
                <a:latin typeface="Calibri" panose="020F0502020204030204" pitchFamily="34" charset="0"/>
                <a:ea typeface="Calibri" panose="020F0502020204030204" pitchFamily="34" charset="0"/>
                <a:cs typeface="Times New Roman" panose="02020603050405020304" pitchFamily="18" charset="0"/>
              </a:rPr>
              <a:t>"Om tröskeln för att kontakta personen eller instansen i fråga trots allt känns för hög, eller om du kanske redan har tagit kontakt men ärendet inte går framåt, finns det myndigheter som har till uppgift att hjälpa i fall av diskriminering. Dessa är till exempel diskrimineringsombudsmannens byrå (syrjinta.fi/</a:t>
            </a:r>
            <a:r>
              <a:rPr lang="sv-FI" sz="1800" i="1" dirty="0" err="1">
                <a:effectLst/>
                <a:latin typeface="Calibri" panose="020F0502020204030204" pitchFamily="34" charset="0"/>
                <a:ea typeface="Calibri" panose="020F0502020204030204" pitchFamily="34" charset="0"/>
                <a:cs typeface="Times New Roman" panose="02020603050405020304" pitchFamily="18" charset="0"/>
              </a:rPr>
              <a:t>sv</a:t>
            </a:r>
            <a:r>
              <a:rPr lang="sv-FI" sz="1800" i="1" dirty="0">
                <a:effectLst/>
                <a:latin typeface="Calibri" panose="020F0502020204030204" pitchFamily="34" charset="0"/>
                <a:ea typeface="Calibri" panose="020F0502020204030204" pitchFamily="34" charset="0"/>
                <a:cs typeface="Times New Roman" panose="02020603050405020304" pitchFamily="18" charset="0"/>
              </a:rPr>
              <a:t>) och jämställdhetsombudsmannens byrå (tasa-arvo.fi/</a:t>
            </a:r>
            <a:r>
              <a:rPr lang="sv-FI" sz="1800" i="1" dirty="0" err="1">
                <a:effectLst/>
                <a:latin typeface="Calibri" panose="020F0502020204030204" pitchFamily="34" charset="0"/>
                <a:ea typeface="Calibri" panose="020F0502020204030204" pitchFamily="34" charset="0"/>
                <a:cs typeface="Times New Roman" panose="02020603050405020304" pitchFamily="18" charset="0"/>
              </a:rPr>
              <a:t>sv</a:t>
            </a:r>
            <a:r>
              <a:rPr lang="sv-FI" sz="1800" i="1" dirty="0">
                <a:effectLst/>
                <a:latin typeface="Calibri" panose="020F0502020204030204" pitchFamily="34" charset="0"/>
                <a:ea typeface="Calibri" panose="020F0502020204030204" pitchFamily="34" charset="0"/>
                <a:cs typeface="Times New Roman" panose="02020603050405020304" pitchFamily="18" charset="0"/>
              </a:rPr>
              <a:t>). </a:t>
            </a:r>
            <a:br>
              <a:rPr lang="sv-FI" sz="1800" i="1" dirty="0">
                <a:effectLst/>
                <a:latin typeface="Calibri" panose="020F0502020204030204" pitchFamily="34" charset="0"/>
                <a:ea typeface="Calibri" panose="020F0502020204030204" pitchFamily="34" charset="0"/>
                <a:cs typeface="Times New Roman" panose="02020603050405020304" pitchFamily="18" charset="0"/>
              </a:rPr>
            </a:b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FI" sz="1800" i="1" dirty="0">
                <a:effectLst/>
                <a:latin typeface="Calibri" panose="020F0502020204030204" pitchFamily="34" charset="0"/>
                <a:ea typeface="Calibri" panose="020F0502020204030204" pitchFamily="34" charset="0"/>
                <a:cs typeface="Times New Roman" panose="02020603050405020304" pitchFamily="18" charset="0"/>
              </a:rPr>
              <a:t>Diskrimineringsombudsmannen är en självständig och oberoende myndighet, som har i uppgift att främja likabehandling och ingripa i diskriminering. Jämställdhetsombudsmannen är en självständig och oberoende myndighet som övervakar att jämställdhetslagen efterlevs och att könsminoriteters diskrimineringsskydd tillgodoses.</a:t>
            </a:r>
            <a:br>
              <a:rPr lang="sv-FI" sz="1800" i="1" dirty="0">
                <a:effectLst/>
                <a:latin typeface="Calibri" panose="020F0502020204030204" pitchFamily="34" charset="0"/>
                <a:ea typeface="Calibri" panose="020F0502020204030204" pitchFamily="34" charset="0"/>
                <a:cs typeface="Times New Roman" panose="02020603050405020304" pitchFamily="18" charset="0"/>
              </a:rPr>
            </a:b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FI" sz="1800" i="1" dirty="0">
                <a:effectLst/>
                <a:latin typeface="Calibri" panose="020F0502020204030204" pitchFamily="34" charset="0"/>
                <a:ea typeface="Calibri" panose="020F0502020204030204" pitchFamily="34" charset="0"/>
                <a:cs typeface="Times New Roman" panose="02020603050405020304" pitchFamily="18" charset="0"/>
              </a:rPr>
              <a:t>Dessa myndigheter kan kontaktas anonymt t.ex. via deras chattjänst eller rådgivningstelefon. När man tar kontakt behöver man inte veta om det har förekommit diskriminering eller hur man ska agera i situationen. Beskriv händelserna och de sakkunniga bedömer om det eventuellt förekommit diskriminering. Dessutom berättar de om det är fråga om ett fall som de skulle kunna föra framåt eller om du borde kontakta en annan instans. Du kan också få råd om hur du kan kontakta den person eller instans som du upplever har diskriminerat dig.</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FI" sz="1800" i="1" dirty="0">
                <a:effectLst/>
                <a:latin typeface="Calibri" panose="020F0502020204030204" pitchFamily="34" charset="0"/>
                <a:ea typeface="Calibri" panose="020F0502020204030204" pitchFamily="34" charset="0"/>
                <a:cs typeface="Times New Roman" panose="02020603050405020304" pitchFamily="18" charset="0"/>
              </a:rPr>
              <a:t>Om situationen är sådan att det tydligt har skett ett brott, är naturligtvis polisen den rätta instansen. I osäkra situationer hänvisas du till rätt plats t.ex. från ombudsmännens byråer." </a:t>
            </a:r>
            <a:br>
              <a:rPr lang="sv-FI" sz="1800" i="1" dirty="0">
                <a:effectLst/>
                <a:latin typeface="Calibri" panose="020F0502020204030204" pitchFamily="34" charset="0"/>
                <a:ea typeface="Calibri" panose="020F0502020204030204" pitchFamily="34" charset="0"/>
                <a:cs typeface="Times New Roman" panose="02020603050405020304" pitchFamily="18" charset="0"/>
              </a:rPr>
            </a:b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FI" sz="1800" b="1" i="1" dirty="0">
                <a:effectLst/>
                <a:latin typeface="Calibri" panose="020F0502020204030204" pitchFamily="34" charset="0"/>
                <a:ea typeface="Calibri" panose="020F0502020204030204" pitchFamily="34" charset="0"/>
                <a:cs typeface="Times New Roman" panose="02020603050405020304" pitchFamily="18" charset="0"/>
              </a:rPr>
              <a:t>Information om ombudsmännen och rapporteringen till dem:</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FI" sz="1800" dirty="0">
                <a:effectLst/>
                <a:latin typeface="Calibri" panose="020F0502020204030204" pitchFamily="34" charset="0"/>
                <a:ea typeface="Calibri" panose="020F0502020204030204" pitchFamily="34" charset="0"/>
                <a:cs typeface="Times New Roman" panose="02020603050405020304" pitchFamily="18" charset="0"/>
              </a:rPr>
              <a:t>Video om diskrimineringsombudsmannen:</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FI"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https://www.youtube.com/watch?v=Kc1g8yk1V30</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FI" sz="1800" dirty="0">
                <a:effectLst/>
                <a:latin typeface="Calibri" panose="020F0502020204030204" pitchFamily="34" charset="0"/>
                <a:ea typeface="Calibri" panose="020F0502020204030204" pitchFamily="34" charset="0"/>
                <a:cs typeface="Times New Roman" panose="02020603050405020304" pitchFamily="18" charset="0"/>
              </a:rPr>
              <a:t> </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FI" sz="1800" dirty="0">
                <a:effectLst/>
                <a:latin typeface="Calibri" panose="020F0502020204030204" pitchFamily="34" charset="0"/>
                <a:ea typeface="Calibri" panose="020F0502020204030204" pitchFamily="34" charset="0"/>
                <a:cs typeface="Times New Roman" panose="02020603050405020304" pitchFamily="18" charset="0"/>
              </a:rPr>
              <a:t>Video om jämställdhetsombudsmannen:</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FI"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https://youtu.be/SkfOd70Wg7g</a:t>
            </a:r>
            <a:endParaRPr lang="fi-FI" i="1" dirty="0"/>
          </a:p>
          <a:p>
            <a:endParaRPr lang="fi-FI" dirty="0"/>
          </a:p>
        </p:txBody>
      </p:sp>
      <p:sp>
        <p:nvSpPr>
          <p:cNvPr id="4" name="Dian numeron paikkamerkki 3"/>
          <p:cNvSpPr>
            <a:spLocks noGrp="1"/>
          </p:cNvSpPr>
          <p:nvPr>
            <p:ph type="sldNum" sz="quarter" idx="10"/>
          </p:nvPr>
        </p:nvSpPr>
        <p:spPr/>
        <p:txBody>
          <a:bodyPr/>
          <a:lstStyle/>
          <a:p>
            <a:fld id="{F1C566F8-408C-994B-B7BF-E27115B6DD21}" type="slidenum">
              <a:rPr lang="en-FI" smtClean="0"/>
              <a:t>23</a:t>
            </a:fld>
            <a:endParaRPr lang="en-FI"/>
          </a:p>
        </p:txBody>
      </p:sp>
    </p:spTree>
    <p:extLst>
      <p:ext uri="{BB962C8B-B14F-4D97-AF65-F5344CB8AC3E}">
        <p14:creationId xmlns:p14="http://schemas.microsoft.com/office/powerpoint/2010/main" val="24875333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sv-FI" sz="1800" b="1" dirty="0">
                <a:effectLst/>
                <a:latin typeface="Calibri" panose="020F0502020204030204" pitchFamily="34" charset="0"/>
                <a:ea typeface="Calibri" panose="020F0502020204030204" pitchFamily="34" charset="0"/>
                <a:cs typeface="Times New Roman" panose="02020603050405020304" pitchFamily="18" charset="0"/>
              </a:rPr>
              <a:t>ATT RAPPORTERA OM DISKRIMINERING – VEMS ANSVAR ÄR DET ATT INGRIPA I DISKRIMINERING? (5/5)</a:t>
            </a:r>
            <a:endParaRPr lang="fi-FI" dirty="0"/>
          </a:p>
          <a:p>
            <a:endParaRPr lang="en-FI" dirty="0"/>
          </a:p>
        </p:txBody>
      </p:sp>
      <p:sp>
        <p:nvSpPr>
          <p:cNvPr id="4" name="Slide Number Placeholder 3"/>
          <p:cNvSpPr>
            <a:spLocks noGrp="1"/>
          </p:cNvSpPr>
          <p:nvPr>
            <p:ph type="sldNum" sz="quarter" idx="5"/>
          </p:nvPr>
        </p:nvSpPr>
        <p:spPr/>
        <p:txBody>
          <a:bodyPr/>
          <a:lstStyle/>
          <a:p>
            <a:fld id="{0FEAB683-2440-D34E-B273-EE50F81C8586}" type="slidenum">
              <a:rPr lang="en-FI" smtClean="0"/>
              <a:t>24</a:t>
            </a:fld>
            <a:endParaRPr lang="en-FI"/>
          </a:p>
        </p:txBody>
      </p:sp>
    </p:spTree>
    <p:extLst>
      <p:ext uri="{BB962C8B-B14F-4D97-AF65-F5344CB8AC3E}">
        <p14:creationId xmlns:p14="http://schemas.microsoft.com/office/powerpoint/2010/main" val="8659055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nSpc>
                <a:spcPct val="107000"/>
              </a:lnSpc>
              <a:spcAft>
                <a:spcPts val="800"/>
              </a:spcAft>
            </a:pPr>
            <a:r>
              <a:rPr lang="sv-FI" sz="1800" b="1" dirty="0">
                <a:effectLst/>
                <a:latin typeface="Calibri" panose="020F0502020204030204" pitchFamily="34" charset="0"/>
                <a:ea typeface="Calibri" panose="020F0502020204030204" pitchFamily="34" charset="0"/>
                <a:cs typeface="Times New Roman" panose="02020603050405020304" pitchFamily="18" charset="0"/>
              </a:rPr>
              <a:t>GRUPPUPPGIFT (1/5)</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Dian numeron paikkamerkki 3"/>
          <p:cNvSpPr>
            <a:spLocks noGrp="1"/>
          </p:cNvSpPr>
          <p:nvPr>
            <p:ph type="sldNum" sz="quarter" idx="10"/>
          </p:nvPr>
        </p:nvSpPr>
        <p:spPr/>
        <p:txBody>
          <a:bodyPr/>
          <a:lstStyle/>
          <a:p>
            <a:fld id="{F1C566F8-408C-994B-B7BF-E27115B6DD21}" type="slidenum">
              <a:rPr lang="en-FI" smtClean="0"/>
              <a:t>25</a:t>
            </a:fld>
            <a:endParaRPr lang="en-FI"/>
          </a:p>
        </p:txBody>
      </p:sp>
    </p:spTree>
    <p:extLst>
      <p:ext uri="{BB962C8B-B14F-4D97-AF65-F5344CB8AC3E}">
        <p14:creationId xmlns:p14="http://schemas.microsoft.com/office/powerpoint/2010/main" val="37283149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nSpc>
                <a:spcPct val="107000"/>
              </a:lnSpc>
              <a:spcAft>
                <a:spcPts val="800"/>
              </a:spcAft>
            </a:pPr>
            <a:r>
              <a:rPr lang="sv-FI" sz="1800" b="1" dirty="0">
                <a:effectLst/>
                <a:latin typeface="Calibri" panose="020F0502020204030204" pitchFamily="34" charset="0"/>
                <a:ea typeface="Calibri" panose="020F0502020204030204" pitchFamily="34" charset="0"/>
                <a:cs typeface="Times New Roman" panose="02020603050405020304" pitchFamily="18" charset="0"/>
              </a:rPr>
              <a:t>GRUPPUPPGIFT (2/5)</a:t>
            </a:r>
            <a:br>
              <a:rPr lang="sv-FI" sz="1800" b="1" dirty="0">
                <a:effectLst/>
                <a:latin typeface="Calibri" panose="020F0502020204030204" pitchFamily="34" charset="0"/>
                <a:ea typeface="Calibri" panose="020F0502020204030204" pitchFamily="34" charset="0"/>
                <a:cs typeface="Times New Roman" panose="02020603050405020304" pitchFamily="18" charset="0"/>
              </a:rPr>
            </a:b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FI" sz="1800" i="1" dirty="0">
                <a:effectLst/>
                <a:latin typeface="Calibri" panose="020F0502020204030204" pitchFamily="34" charset="0"/>
                <a:ea typeface="Calibri" panose="020F0502020204030204" pitchFamily="34" charset="0"/>
                <a:cs typeface="Times New Roman" panose="02020603050405020304" pitchFamily="18" charset="0"/>
              </a:rPr>
              <a:t>"Nu delar vi in oss i små grupper. Varje grupp får ett exempelfall att behandla.</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FI" sz="1800" i="1" dirty="0">
                <a:effectLst/>
                <a:latin typeface="Calibri" panose="020F0502020204030204" pitchFamily="34" charset="0"/>
                <a:ea typeface="Calibri" panose="020F0502020204030204" pitchFamily="34" charset="0"/>
                <a:cs typeface="Times New Roman" panose="02020603050405020304" pitchFamily="18" charset="0"/>
              </a:rPr>
              <a:t>Er uppgift är att läsa exemplet och diskutera det i er grupp. Svara tillsammans på frågorna.</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FI" sz="1800" i="1" dirty="0">
                <a:effectLst/>
                <a:latin typeface="Calibri" panose="020F0502020204030204" pitchFamily="34" charset="0"/>
                <a:ea typeface="Calibri" panose="020F0502020204030204" pitchFamily="34" charset="0"/>
                <a:cs typeface="Times New Roman" panose="02020603050405020304" pitchFamily="18" charset="0"/>
              </a:rPr>
              <a:t>Det finns cirka fem minuter tid för diskussionen och därefter går vi igenom svaren tillsammans.”</a:t>
            </a:r>
            <a:br>
              <a:rPr lang="sv-FI" sz="1800" i="1" dirty="0">
                <a:effectLst/>
                <a:latin typeface="Calibri" panose="020F0502020204030204" pitchFamily="34" charset="0"/>
                <a:ea typeface="Calibri" panose="020F0502020204030204" pitchFamily="34" charset="0"/>
                <a:cs typeface="Times New Roman" panose="02020603050405020304" pitchFamily="18" charset="0"/>
              </a:rPr>
            </a:b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FI" sz="1800" b="1" dirty="0">
                <a:effectLst/>
                <a:latin typeface="Calibri" panose="020F0502020204030204" pitchFamily="34" charset="0"/>
                <a:ea typeface="Calibri" panose="020F0502020204030204" pitchFamily="34" charset="0"/>
                <a:cs typeface="Times New Roman" panose="02020603050405020304" pitchFamily="18" charset="0"/>
              </a:rPr>
              <a:t>Läraren delar ut ett exempelfall och frågor på papper till varje smågrupp (ca 4 personer). Under gruppuppgiften kan läraren visa dia 7 med olika diskrimineringsgrunder.</a:t>
            </a:r>
            <a:br>
              <a:rPr lang="sv-FI" sz="1800" b="1" dirty="0">
                <a:effectLst/>
                <a:latin typeface="Calibri" panose="020F0502020204030204" pitchFamily="34" charset="0"/>
                <a:ea typeface="Calibri" panose="020F0502020204030204" pitchFamily="34" charset="0"/>
                <a:cs typeface="Times New Roman" panose="02020603050405020304" pitchFamily="18" charset="0"/>
              </a:rPr>
            </a:b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FI" sz="1800" b="1" dirty="0">
                <a:effectLst/>
                <a:latin typeface="Calibri" panose="020F0502020204030204" pitchFamily="34" charset="0"/>
                <a:ea typeface="Calibri" panose="020F0502020204030204" pitchFamily="34" charset="0"/>
                <a:cs typeface="Times New Roman" panose="02020603050405020304" pitchFamily="18" charset="0"/>
              </a:rPr>
              <a:t>Vid distansundervisning kan läraren dela in eleverna på plattformen i "rum", där varje grupp diskuterar sin egen uppgift.</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i-FI" dirty="0"/>
          </a:p>
        </p:txBody>
      </p:sp>
      <p:sp>
        <p:nvSpPr>
          <p:cNvPr id="4" name="Dian numeron paikkamerkki 3"/>
          <p:cNvSpPr>
            <a:spLocks noGrp="1"/>
          </p:cNvSpPr>
          <p:nvPr>
            <p:ph type="sldNum" sz="quarter" idx="10"/>
          </p:nvPr>
        </p:nvSpPr>
        <p:spPr/>
        <p:txBody>
          <a:bodyPr/>
          <a:lstStyle/>
          <a:p>
            <a:fld id="{F1C566F8-408C-994B-B7BF-E27115B6DD21}" type="slidenum">
              <a:rPr lang="en-FI" smtClean="0"/>
              <a:t>26</a:t>
            </a:fld>
            <a:endParaRPr lang="en-FI"/>
          </a:p>
        </p:txBody>
      </p:sp>
    </p:spTree>
    <p:extLst>
      <p:ext uri="{BB962C8B-B14F-4D97-AF65-F5344CB8AC3E}">
        <p14:creationId xmlns:p14="http://schemas.microsoft.com/office/powerpoint/2010/main" val="6304628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nSpc>
                <a:spcPct val="107000"/>
              </a:lnSpc>
              <a:spcAft>
                <a:spcPts val="800"/>
              </a:spcAft>
            </a:pPr>
            <a:r>
              <a:rPr lang="sv-FI" sz="1800" dirty="0">
                <a:effectLst/>
                <a:latin typeface="Calibri" panose="020F0502020204030204" pitchFamily="34" charset="0"/>
                <a:ea typeface="Calibri" panose="020F0502020204030204" pitchFamily="34" charset="0"/>
                <a:cs typeface="Times New Roman" panose="02020603050405020304" pitchFamily="18" charset="0"/>
              </a:rPr>
              <a:t>GRUPPUPPGIFT (3/5)</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FI" sz="1800" dirty="0">
                <a:effectLst/>
                <a:latin typeface="Calibri" panose="020F0502020204030204" pitchFamily="34" charset="0"/>
                <a:ea typeface="Calibri" panose="020F0502020204030204" pitchFamily="34" charset="0"/>
                <a:cs typeface="Times New Roman" panose="02020603050405020304" pitchFamily="18" charset="0"/>
              </a:rPr>
              <a:t> </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FI" sz="1800" dirty="0">
                <a:effectLst/>
                <a:latin typeface="Calibri" panose="020F0502020204030204" pitchFamily="34" charset="0"/>
                <a:ea typeface="Calibri" panose="020F0502020204030204" pitchFamily="34" charset="0"/>
                <a:cs typeface="Times New Roman" panose="02020603050405020304" pitchFamily="18" charset="0"/>
              </a:rPr>
              <a:t>1. Butikschefen gjorde sig skyldig till diskriminering genom att ge diskriminerande anvisningar. Säljaren gjorde sig skyldig till diskriminering genom att följa anvisningarna.</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FI" sz="1800" dirty="0">
                <a:effectLst/>
                <a:latin typeface="Calibri" panose="020F0502020204030204" pitchFamily="34" charset="0"/>
                <a:ea typeface="Calibri" panose="020F0502020204030204" pitchFamily="34" charset="0"/>
                <a:cs typeface="Times New Roman" panose="02020603050405020304" pitchFamily="18" charset="0"/>
              </a:rPr>
              <a:t>2. Kunderna behandlades olika utifrån deras ålder.</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FI" sz="1800" dirty="0">
                <a:effectLst/>
                <a:latin typeface="Calibri" panose="020F0502020204030204" pitchFamily="34" charset="0"/>
                <a:ea typeface="Calibri" panose="020F0502020204030204" pitchFamily="34" charset="0"/>
                <a:cs typeface="Times New Roman" panose="02020603050405020304" pitchFamily="18" charset="0"/>
              </a:rPr>
              <a:t>3. Flera alternativ. Till exempel kan de unga kontakta butikschefen, köpmannen eller den övriga ledningen och försöka diskutera saken. </a:t>
            </a:r>
            <a:r>
              <a:rPr lang="sv-FI" sz="1800" dirty="0" err="1">
                <a:effectLst/>
                <a:latin typeface="Calibri" panose="020F0502020204030204" pitchFamily="34" charset="0"/>
                <a:ea typeface="Calibri" panose="020F0502020204030204" pitchFamily="34" charset="0"/>
                <a:cs typeface="Times New Roman" panose="02020603050405020304" pitchFamily="18" charset="0"/>
              </a:rPr>
              <a:t>Pihla</a:t>
            </a:r>
            <a:r>
              <a:rPr lang="sv-FI" sz="1800" dirty="0">
                <a:effectLst/>
                <a:latin typeface="Calibri" panose="020F0502020204030204" pitchFamily="34" charset="0"/>
                <a:ea typeface="Calibri" panose="020F0502020204030204" pitchFamily="34" charset="0"/>
                <a:cs typeface="Times New Roman" panose="02020603050405020304" pitchFamily="18" charset="0"/>
              </a:rPr>
              <a:t> och </a:t>
            </a:r>
            <a:r>
              <a:rPr lang="sv-FI" sz="1800" dirty="0" err="1">
                <a:effectLst/>
                <a:latin typeface="Calibri" panose="020F0502020204030204" pitchFamily="34" charset="0"/>
                <a:ea typeface="Calibri" panose="020F0502020204030204" pitchFamily="34" charset="0"/>
                <a:cs typeface="Times New Roman" panose="02020603050405020304" pitchFamily="18" charset="0"/>
              </a:rPr>
              <a:t>Paju</a:t>
            </a:r>
            <a:r>
              <a:rPr lang="sv-FI" sz="1800" dirty="0">
                <a:effectLst/>
                <a:latin typeface="Calibri" panose="020F0502020204030204" pitchFamily="34" charset="0"/>
                <a:ea typeface="Calibri" panose="020F0502020204030204" pitchFamily="34" charset="0"/>
                <a:cs typeface="Times New Roman" panose="02020603050405020304" pitchFamily="18" charset="0"/>
              </a:rPr>
              <a:t> kan också kontakta diskrimineringsombudsmannen och be om råd.</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Dian numeron paikkamerkki 3"/>
          <p:cNvSpPr>
            <a:spLocks noGrp="1"/>
          </p:cNvSpPr>
          <p:nvPr>
            <p:ph type="sldNum" sz="quarter" idx="10"/>
          </p:nvPr>
        </p:nvSpPr>
        <p:spPr/>
        <p:txBody>
          <a:bodyPr/>
          <a:lstStyle/>
          <a:p>
            <a:fld id="{F1C566F8-408C-994B-B7BF-E27115B6DD21}" type="slidenum">
              <a:rPr lang="en-FI" smtClean="0"/>
              <a:t>27</a:t>
            </a:fld>
            <a:endParaRPr lang="en-FI"/>
          </a:p>
        </p:txBody>
      </p:sp>
    </p:spTree>
    <p:extLst>
      <p:ext uri="{BB962C8B-B14F-4D97-AF65-F5344CB8AC3E}">
        <p14:creationId xmlns:p14="http://schemas.microsoft.com/office/powerpoint/2010/main" val="14708046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nSpc>
                <a:spcPct val="107000"/>
              </a:lnSpc>
              <a:spcAft>
                <a:spcPts val="800"/>
              </a:spcAft>
            </a:pPr>
            <a:r>
              <a:rPr lang="sv-FI" sz="1800" dirty="0">
                <a:effectLst/>
                <a:latin typeface="Calibri" panose="020F0502020204030204" pitchFamily="34" charset="0"/>
                <a:ea typeface="Calibri" panose="020F0502020204030204" pitchFamily="34" charset="0"/>
                <a:cs typeface="Times New Roman" panose="02020603050405020304" pitchFamily="18" charset="0"/>
              </a:rPr>
              <a:t>GRUPPUPPGIFT (4/5)</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FI" sz="1800" dirty="0">
                <a:effectLst/>
                <a:latin typeface="Calibri" panose="020F0502020204030204" pitchFamily="34" charset="0"/>
                <a:ea typeface="Calibri" panose="020F0502020204030204" pitchFamily="34" charset="0"/>
                <a:cs typeface="Times New Roman" panose="02020603050405020304" pitchFamily="18" charset="0"/>
              </a:rPr>
              <a:t> </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FI" sz="1800" dirty="0">
                <a:effectLst/>
                <a:latin typeface="Calibri" panose="020F0502020204030204" pitchFamily="34" charset="0"/>
                <a:ea typeface="Calibri" panose="020F0502020204030204" pitchFamily="34" charset="0"/>
                <a:cs typeface="Times New Roman" panose="02020603050405020304" pitchFamily="18" charset="0"/>
              </a:rPr>
              <a:t>1. Ägaren till glasskiosken gjorde sig skyldig till diskriminering.</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FI" sz="1800" dirty="0">
                <a:effectLst/>
                <a:latin typeface="Calibri" panose="020F0502020204030204" pitchFamily="34" charset="0"/>
                <a:ea typeface="Calibri" panose="020F0502020204030204" pitchFamily="34" charset="0"/>
                <a:cs typeface="Times New Roman" panose="02020603050405020304" pitchFamily="18" charset="0"/>
              </a:rPr>
              <a:t>2. Könet. Ägaren grundade beslutet på en generalisering om att flickor är lämpligare för kundservice.</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FI" sz="1800" dirty="0">
                <a:effectLst/>
                <a:latin typeface="Calibri" panose="020F0502020204030204" pitchFamily="34" charset="0"/>
                <a:ea typeface="Calibri" panose="020F0502020204030204" pitchFamily="34" charset="0"/>
                <a:cs typeface="Times New Roman" panose="02020603050405020304" pitchFamily="18" charset="0"/>
              </a:rPr>
              <a:t>3. Flera alternativ. Till exempel kan Hannu diskutera händelsen med en pålitlig vuxen och be jämställdhetsombudsmannens byrå om råd för att lösa situationen.</a:t>
            </a:r>
            <a:endParaRPr lang="fi-FI" baseline="0" dirty="0"/>
          </a:p>
        </p:txBody>
      </p:sp>
      <p:sp>
        <p:nvSpPr>
          <p:cNvPr id="4" name="Dian numeron paikkamerkki 3"/>
          <p:cNvSpPr>
            <a:spLocks noGrp="1"/>
          </p:cNvSpPr>
          <p:nvPr>
            <p:ph type="sldNum" sz="quarter" idx="10"/>
          </p:nvPr>
        </p:nvSpPr>
        <p:spPr/>
        <p:txBody>
          <a:bodyPr/>
          <a:lstStyle/>
          <a:p>
            <a:fld id="{F1C566F8-408C-994B-B7BF-E27115B6DD21}" type="slidenum">
              <a:rPr lang="en-FI" smtClean="0"/>
              <a:t>28</a:t>
            </a:fld>
            <a:endParaRPr lang="en-FI"/>
          </a:p>
        </p:txBody>
      </p:sp>
    </p:spTree>
    <p:extLst>
      <p:ext uri="{BB962C8B-B14F-4D97-AF65-F5344CB8AC3E}">
        <p14:creationId xmlns:p14="http://schemas.microsoft.com/office/powerpoint/2010/main" val="7249936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nSpc>
                <a:spcPct val="107000"/>
              </a:lnSpc>
              <a:spcAft>
                <a:spcPts val="800"/>
              </a:spcAft>
            </a:pPr>
            <a:r>
              <a:rPr lang="sv-FI" sz="1800" dirty="0">
                <a:effectLst/>
                <a:latin typeface="Calibri" panose="020F0502020204030204" pitchFamily="34" charset="0"/>
                <a:ea typeface="Calibri" panose="020F0502020204030204" pitchFamily="34" charset="0"/>
                <a:cs typeface="Times New Roman" panose="02020603050405020304" pitchFamily="18" charset="0"/>
              </a:rPr>
              <a:t>GRUPPUPPGIFT (5/5)</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FI" sz="1800" dirty="0">
                <a:effectLst/>
                <a:latin typeface="Calibri" panose="020F0502020204030204" pitchFamily="34" charset="0"/>
                <a:ea typeface="Calibri" panose="020F0502020204030204" pitchFamily="34" charset="0"/>
                <a:cs typeface="Times New Roman" panose="02020603050405020304" pitchFamily="18" charset="0"/>
              </a:rPr>
              <a:t> </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FI" sz="1800" dirty="0">
                <a:effectLst/>
                <a:latin typeface="Calibri" panose="020F0502020204030204" pitchFamily="34" charset="0"/>
                <a:ea typeface="Calibri" panose="020F0502020204030204" pitchFamily="34" charset="0"/>
                <a:cs typeface="Times New Roman" panose="02020603050405020304" pitchFamily="18" charset="0"/>
              </a:rPr>
              <a:t>1. Skolan gjorde sig skyldig till diskriminering. Rektorn vägrade att göra rimliga anpassningar, vilket är diskriminerande.</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FI" sz="1800" dirty="0">
                <a:effectLst/>
                <a:latin typeface="Calibri" panose="020F0502020204030204" pitchFamily="34" charset="0"/>
                <a:ea typeface="Calibri" panose="020F0502020204030204" pitchFamily="34" charset="0"/>
                <a:cs typeface="Times New Roman" panose="02020603050405020304" pitchFamily="18" charset="0"/>
              </a:rPr>
              <a:t>2. Funktionsnedsättning. Toivo diskriminerades eftersom han använder rullstol.</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FI" sz="1800" dirty="0">
                <a:effectLst/>
                <a:latin typeface="Calibri" panose="020F0502020204030204" pitchFamily="34" charset="0"/>
                <a:ea typeface="Calibri" panose="020F0502020204030204" pitchFamily="34" charset="0"/>
                <a:cs typeface="Times New Roman" panose="02020603050405020304" pitchFamily="18" charset="0"/>
              </a:rPr>
              <a:t>3. Man skulle ha kunnat planera sådana aktiviteter för klassutflykten som även rullstolsburna elever kan delta i. Utifrån responsen skulle rektorn ha kunnat göra sådana ändringar i programmet som säkerställer att alla elever kan delta på lika villkor.</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FI" sz="1800" dirty="0">
                <a:effectLst/>
                <a:latin typeface="Calibri" panose="020F0502020204030204" pitchFamily="34" charset="0"/>
                <a:ea typeface="Calibri" panose="020F0502020204030204" pitchFamily="34" charset="0"/>
                <a:cs typeface="Times New Roman" panose="02020603050405020304" pitchFamily="18" charset="0"/>
              </a:rPr>
              <a:t> </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FI" sz="1800" dirty="0">
                <a:effectLst/>
                <a:latin typeface="Calibri" panose="020F0502020204030204" pitchFamily="34" charset="0"/>
                <a:ea typeface="Calibri" panose="020F0502020204030204" pitchFamily="34" charset="0"/>
                <a:cs typeface="Times New Roman" panose="02020603050405020304" pitchFamily="18" charset="0"/>
              </a:rPr>
              <a:t>Mer information:</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FI" sz="1800" dirty="0">
                <a:effectLst/>
                <a:latin typeface="Calibri" panose="020F0502020204030204" pitchFamily="34" charset="0"/>
                <a:ea typeface="Calibri" panose="020F0502020204030204" pitchFamily="34" charset="0"/>
                <a:cs typeface="Times New Roman" panose="02020603050405020304" pitchFamily="18" charset="0"/>
              </a:rPr>
              <a:t>Förbudet mot diskriminering gäller också skolor. Skolans verksamhet får inte vara diskriminerande på något sätt. Detta kräver att praxisen i skolan granskas utifrån olika elevers perspektiv, så att alla har lika möjligheter att lära sig. Rektorn och den övriga personalen ansvarar i första hand för att ingripa i diskriminering.</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i-FI" baseline="0" dirty="0"/>
          </a:p>
        </p:txBody>
      </p:sp>
      <p:sp>
        <p:nvSpPr>
          <p:cNvPr id="4" name="Dian numeron paikkamerkki 3"/>
          <p:cNvSpPr>
            <a:spLocks noGrp="1"/>
          </p:cNvSpPr>
          <p:nvPr>
            <p:ph type="sldNum" sz="quarter" idx="10"/>
          </p:nvPr>
        </p:nvSpPr>
        <p:spPr/>
        <p:txBody>
          <a:bodyPr/>
          <a:lstStyle/>
          <a:p>
            <a:fld id="{F1C566F8-408C-994B-B7BF-E27115B6DD21}" type="slidenum">
              <a:rPr lang="en-FI" smtClean="0"/>
              <a:t>29</a:t>
            </a:fld>
            <a:endParaRPr lang="en-FI"/>
          </a:p>
        </p:txBody>
      </p:sp>
    </p:spTree>
    <p:extLst>
      <p:ext uri="{BB962C8B-B14F-4D97-AF65-F5344CB8AC3E}">
        <p14:creationId xmlns:p14="http://schemas.microsoft.com/office/powerpoint/2010/main" val="491386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sv-FI" sz="1800" b="1" dirty="0">
                <a:effectLst/>
                <a:latin typeface="Calibri" panose="020F0502020204030204" pitchFamily="34" charset="0"/>
                <a:ea typeface="Calibri" panose="020F0502020204030204" pitchFamily="34" charset="0"/>
                <a:cs typeface="Times New Roman" panose="02020603050405020304" pitchFamily="18" charset="0"/>
              </a:rPr>
              <a:t>INLEDNING (2/3)</a:t>
            </a:r>
            <a:br>
              <a:rPr lang="sv-FI" sz="1800" b="1" dirty="0">
                <a:effectLst/>
                <a:latin typeface="Calibri" panose="020F0502020204030204" pitchFamily="34" charset="0"/>
                <a:ea typeface="Calibri" panose="020F0502020204030204" pitchFamily="34" charset="0"/>
                <a:cs typeface="Times New Roman" panose="02020603050405020304" pitchFamily="18" charset="0"/>
              </a:rPr>
            </a:b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FI" sz="1800" i="1" dirty="0">
                <a:effectLst/>
                <a:latin typeface="Calibri" panose="020F0502020204030204" pitchFamily="34" charset="0"/>
                <a:ea typeface="Calibri" panose="020F0502020204030204" pitchFamily="34" charset="0"/>
                <a:cs typeface="Times New Roman" panose="02020603050405020304" pitchFamily="18" charset="0"/>
              </a:rPr>
              <a:t>"Temat för dagens lektion är diskriminering. Under lektionen kommer vi att diskutera vad som avses med diskriminering och i hurdana situationer det inte är fråga om diskriminering. Utöver det går vi tillsammans igenom vem man kan kontakta eller vad man kan göra om man själv blir utsatt för diskriminering eller lägger märke till diskriminering."</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FEAB683-2440-D34E-B273-EE50F81C8586}" type="slidenum">
              <a:rPr lang="en-FI" smtClean="0"/>
              <a:t>3</a:t>
            </a:fld>
            <a:endParaRPr lang="en-FI"/>
          </a:p>
        </p:txBody>
      </p:sp>
    </p:spTree>
    <p:extLst>
      <p:ext uri="{BB962C8B-B14F-4D97-AF65-F5344CB8AC3E}">
        <p14:creationId xmlns:p14="http://schemas.microsoft.com/office/powerpoint/2010/main" val="42859382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nSpc>
                <a:spcPct val="107000"/>
              </a:lnSpc>
              <a:spcAft>
                <a:spcPts val="800"/>
              </a:spcAft>
            </a:pPr>
            <a:r>
              <a:rPr lang="sv-FI" sz="1800" b="1">
                <a:effectLst/>
                <a:latin typeface="Calibri" panose="020F0502020204030204" pitchFamily="34" charset="0"/>
                <a:ea typeface="Calibri" panose="020F0502020204030204" pitchFamily="34" charset="0"/>
                <a:cs typeface="Times New Roman" panose="02020603050405020304" pitchFamily="18" charset="0"/>
              </a:rPr>
              <a:t>Tack för lektionen!</a:t>
            </a:r>
            <a:endParaRPr lang="fi-FI"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Dian numeron paikkamerkki 3"/>
          <p:cNvSpPr>
            <a:spLocks noGrp="1"/>
          </p:cNvSpPr>
          <p:nvPr>
            <p:ph type="sldNum" sz="quarter" idx="10"/>
          </p:nvPr>
        </p:nvSpPr>
        <p:spPr/>
        <p:txBody>
          <a:bodyPr/>
          <a:lstStyle/>
          <a:p>
            <a:fld id="{F1C566F8-408C-994B-B7BF-E27115B6DD21}" type="slidenum">
              <a:rPr lang="en-FI" smtClean="0"/>
              <a:t>30</a:t>
            </a:fld>
            <a:endParaRPr lang="en-FI"/>
          </a:p>
        </p:txBody>
      </p:sp>
    </p:spTree>
    <p:extLst>
      <p:ext uri="{BB962C8B-B14F-4D97-AF65-F5344CB8AC3E}">
        <p14:creationId xmlns:p14="http://schemas.microsoft.com/office/powerpoint/2010/main" val="56878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sv-FI" sz="1800" b="1" dirty="0">
                <a:effectLst/>
                <a:latin typeface="Calibri" panose="020F0502020204030204" pitchFamily="34" charset="0"/>
                <a:ea typeface="Calibri" panose="020F0502020204030204" pitchFamily="34" charset="0"/>
                <a:cs typeface="Times New Roman" panose="02020603050405020304" pitchFamily="18" charset="0"/>
              </a:rPr>
              <a:t>INLEDNING (3/3)</a:t>
            </a:r>
            <a:br>
              <a:rPr lang="sv-FI" sz="1800" b="1" dirty="0">
                <a:effectLst/>
                <a:latin typeface="Calibri" panose="020F0502020204030204" pitchFamily="34" charset="0"/>
                <a:ea typeface="Calibri" panose="020F0502020204030204" pitchFamily="34" charset="0"/>
                <a:cs typeface="Times New Roman" panose="02020603050405020304" pitchFamily="18" charset="0"/>
              </a:rPr>
            </a:b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FI" sz="1800" i="1" dirty="0">
                <a:effectLst/>
                <a:latin typeface="Calibri" panose="020F0502020204030204" pitchFamily="34" charset="0"/>
                <a:ea typeface="Calibri" panose="020F0502020204030204" pitchFamily="34" charset="0"/>
                <a:cs typeface="Times New Roman" panose="02020603050405020304" pitchFamily="18" charset="0"/>
              </a:rPr>
              <a:t>"Vi börjar med att se en video där Carmen, Alex och Jonas berättar om diskriminering i vardagen."</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br>
              <a:rPr lang="sv-FI"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br>
            <a:r>
              <a:rPr lang="sv-FI"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Länk till videon (</a:t>
            </a:r>
            <a:r>
              <a:rPr lang="fi-FI" sz="1800" dirty="0">
                <a:effectLst/>
                <a:latin typeface="Aptos" panose="020B0004020202020204" pitchFamily="34" charset="0"/>
                <a:ea typeface="Aptos" panose="020B0004020202020204" pitchFamily="34" charset="0"/>
                <a:cs typeface="Times New Roman" panose="02020603050405020304" pitchFamily="18" charset="0"/>
              </a:rPr>
              <a:t>Videon </a:t>
            </a:r>
            <a:r>
              <a:rPr lang="fi-FI" sz="1800" dirty="0" err="1">
                <a:effectLst/>
                <a:latin typeface="Aptos" panose="020B0004020202020204" pitchFamily="34" charset="0"/>
                <a:ea typeface="Aptos" panose="020B0004020202020204" pitchFamily="34" charset="0"/>
                <a:cs typeface="Times New Roman" panose="02020603050405020304" pitchFamily="18" charset="0"/>
              </a:rPr>
              <a:t>är</a:t>
            </a:r>
            <a:r>
              <a:rPr lang="fi-FI" sz="1800" dirty="0">
                <a:effectLst/>
                <a:latin typeface="Aptos" panose="020B0004020202020204" pitchFamily="34" charset="0"/>
                <a:ea typeface="Aptos" panose="020B0004020202020204" pitchFamily="34" charset="0"/>
                <a:cs typeface="Times New Roman" panose="02020603050405020304" pitchFamily="18" charset="0"/>
              </a:rPr>
              <a:t> </a:t>
            </a:r>
            <a:r>
              <a:rPr lang="fi-FI" sz="1800" dirty="0" err="1">
                <a:effectLst/>
                <a:latin typeface="Aptos" panose="020B0004020202020204" pitchFamily="34" charset="0"/>
                <a:ea typeface="Aptos" panose="020B0004020202020204" pitchFamily="34" charset="0"/>
                <a:cs typeface="Times New Roman" panose="02020603050405020304" pitchFamily="18" charset="0"/>
              </a:rPr>
              <a:t>finskspråkig</a:t>
            </a:r>
            <a:r>
              <a:rPr lang="fi-FI" sz="1800" dirty="0">
                <a:effectLst/>
                <a:latin typeface="Aptos" panose="020B0004020202020204" pitchFamily="34" charset="0"/>
                <a:ea typeface="Aptos" panose="020B0004020202020204" pitchFamily="34" charset="0"/>
                <a:cs typeface="Times New Roman" panose="02020603050405020304" pitchFamily="18" charset="0"/>
              </a:rPr>
              <a:t>, </a:t>
            </a:r>
            <a:r>
              <a:rPr lang="fi-FI" sz="1800" dirty="0" err="1">
                <a:effectLst/>
                <a:latin typeface="Aptos" panose="020B0004020202020204" pitchFamily="34" charset="0"/>
                <a:ea typeface="Aptos" panose="020B0004020202020204" pitchFamily="34" charset="0"/>
                <a:cs typeface="Times New Roman" panose="02020603050405020304" pitchFamily="18" charset="0"/>
              </a:rPr>
              <a:t>men</a:t>
            </a:r>
            <a:r>
              <a:rPr lang="fi-FI" sz="1800" dirty="0">
                <a:effectLst/>
                <a:latin typeface="Aptos" panose="020B0004020202020204" pitchFamily="34" charset="0"/>
                <a:ea typeface="Aptos" panose="020B0004020202020204" pitchFamily="34" charset="0"/>
                <a:cs typeface="Times New Roman" panose="02020603050405020304" pitchFamily="18" charset="0"/>
              </a:rPr>
              <a:t> </a:t>
            </a:r>
            <a:r>
              <a:rPr lang="fi-FI" sz="1800" dirty="0" err="1">
                <a:effectLst/>
                <a:latin typeface="Aptos" panose="020B0004020202020204" pitchFamily="34" charset="0"/>
                <a:ea typeface="Aptos" panose="020B0004020202020204" pitchFamily="34" charset="0"/>
                <a:cs typeface="Times New Roman" panose="02020603050405020304" pitchFamily="18" charset="0"/>
              </a:rPr>
              <a:t>kan</a:t>
            </a:r>
            <a:r>
              <a:rPr lang="fi-FI" sz="1800" dirty="0">
                <a:effectLst/>
                <a:latin typeface="Aptos" panose="020B0004020202020204" pitchFamily="34" charset="0"/>
                <a:ea typeface="Aptos" panose="020B0004020202020204" pitchFamily="34" charset="0"/>
                <a:cs typeface="Times New Roman" panose="02020603050405020304" pitchFamily="18" charset="0"/>
              </a:rPr>
              <a:t> </a:t>
            </a:r>
            <a:r>
              <a:rPr lang="fi-FI" sz="1800" dirty="0" err="1">
                <a:effectLst/>
                <a:latin typeface="Aptos" panose="020B0004020202020204" pitchFamily="34" charset="0"/>
                <a:ea typeface="Aptos" panose="020B0004020202020204" pitchFamily="34" charset="0"/>
                <a:cs typeface="Times New Roman" panose="02020603050405020304" pitchFamily="18" charset="0"/>
              </a:rPr>
              <a:t>förses</a:t>
            </a:r>
            <a:r>
              <a:rPr lang="fi-FI" sz="1800" dirty="0">
                <a:effectLst/>
                <a:latin typeface="Aptos" panose="020B0004020202020204" pitchFamily="34" charset="0"/>
                <a:ea typeface="Aptos" panose="020B0004020202020204" pitchFamily="34" charset="0"/>
                <a:cs typeface="Times New Roman" panose="02020603050405020304" pitchFamily="18" charset="0"/>
              </a:rPr>
              <a:t> </a:t>
            </a:r>
            <a:r>
              <a:rPr lang="fi-FI" sz="1800" dirty="0" err="1">
                <a:effectLst/>
                <a:latin typeface="Aptos" panose="020B0004020202020204" pitchFamily="34" charset="0"/>
                <a:ea typeface="Aptos" panose="020B0004020202020204" pitchFamily="34" charset="0"/>
                <a:cs typeface="Times New Roman" panose="02020603050405020304" pitchFamily="18" charset="0"/>
              </a:rPr>
              <a:t>med</a:t>
            </a:r>
            <a:r>
              <a:rPr lang="fi-FI" sz="1800" dirty="0">
                <a:effectLst/>
                <a:latin typeface="Aptos" panose="020B0004020202020204" pitchFamily="34" charset="0"/>
                <a:ea typeface="Aptos" panose="020B0004020202020204" pitchFamily="34" charset="0"/>
                <a:cs typeface="Times New Roman" panose="02020603050405020304" pitchFamily="18" charset="0"/>
              </a:rPr>
              <a:t> </a:t>
            </a:r>
            <a:r>
              <a:rPr lang="fi-FI" sz="1800" dirty="0" err="1">
                <a:effectLst/>
                <a:latin typeface="Aptos" panose="020B0004020202020204" pitchFamily="34" charset="0"/>
                <a:ea typeface="Aptos" panose="020B0004020202020204" pitchFamily="34" charset="0"/>
                <a:cs typeface="Times New Roman" panose="02020603050405020304" pitchFamily="18" charset="0"/>
              </a:rPr>
              <a:t>svenskspråkig</a:t>
            </a:r>
            <a:r>
              <a:rPr lang="fi-FI" sz="1800" dirty="0">
                <a:effectLst/>
                <a:latin typeface="Aptos" panose="020B0004020202020204" pitchFamily="34" charset="0"/>
                <a:ea typeface="Aptos" panose="020B0004020202020204" pitchFamily="34" charset="0"/>
                <a:cs typeface="Times New Roman" panose="02020603050405020304" pitchFamily="18" charset="0"/>
              </a:rPr>
              <a:t> </a:t>
            </a:r>
            <a:r>
              <a:rPr lang="fi-FI" sz="1800" dirty="0" err="1">
                <a:effectLst/>
                <a:latin typeface="Aptos" panose="020B0004020202020204" pitchFamily="34" charset="0"/>
                <a:ea typeface="Aptos" panose="020B0004020202020204" pitchFamily="34" charset="0"/>
                <a:cs typeface="Times New Roman" panose="02020603050405020304" pitchFamily="18" charset="0"/>
              </a:rPr>
              <a:t>text</a:t>
            </a:r>
            <a:r>
              <a:rPr lang="fi-FI" sz="1800" dirty="0">
                <a:effectLst/>
                <a:latin typeface="Aptos" panose="020B0004020202020204" pitchFamily="34" charset="0"/>
                <a:ea typeface="Aptos" panose="020B0004020202020204" pitchFamily="34" charset="0"/>
                <a:cs typeface="Times New Roman" panose="02020603050405020304" pitchFamily="18" charset="0"/>
              </a:rPr>
              <a:t>.</a:t>
            </a:r>
            <a:r>
              <a:rPr lang="sv-FI"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sv-FI" sz="1800" u="sng" dirty="0">
                <a:solidFill>
                  <a:srgbClr val="0563C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hlinkClick r:id="rId3"/>
              </a:rPr>
              <a:t>https://youtu.be/pgj-c8WdxA4</a:t>
            </a:r>
            <a:endParaRPr lang="fi-FI" b="1" i="0" dirty="0"/>
          </a:p>
          <a:p>
            <a:endParaRPr lang="en-FI" dirty="0"/>
          </a:p>
        </p:txBody>
      </p:sp>
      <p:sp>
        <p:nvSpPr>
          <p:cNvPr id="4" name="Slide Number Placeholder 3"/>
          <p:cNvSpPr>
            <a:spLocks noGrp="1"/>
          </p:cNvSpPr>
          <p:nvPr>
            <p:ph type="sldNum" sz="quarter" idx="5"/>
          </p:nvPr>
        </p:nvSpPr>
        <p:spPr/>
        <p:txBody>
          <a:bodyPr/>
          <a:lstStyle/>
          <a:p>
            <a:fld id="{0FEAB683-2440-D34E-B273-EE50F81C8586}" type="slidenum">
              <a:rPr lang="en-FI" smtClean="0"/>
              <a:t>4</a:t>
            </a:fld>
            <a:endParaRPr lang="en-FI"/>
          </a:p>
        </p:txBody>
      </p:sp>
    </p:spTree>
    <p:extLst>
      <p:ext uri="{BB962C8B-B14F-4D97-AF65-F5344CB8AC3E}">
        <p14:creationId xmlns:p14="http://schemas.microsoft.com/office/powerpoint/2010/main" val="4150363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sv-FI" sz="1800" b="1" dirty="0">
                <a:effectLst/>
                <a:latin typeface="Calibri" panose="020F0502020204030204" pitchFamily="34" charset="0"/>
                <a:ea typeface="Calibri" panose="020F0502020204030204" pitchFamily="34" charset="0"/>
                <a:cs typeface="Times New Roman" panose="02020603050405020304" pitchFamily="18" charset="0"/>
              </a:rPr>
              <a:t>VAD ÄR DISKRIMINERING? VAD ÄR INTE DISKRIMINERING? (1/8)</a:t>
            </a:r>
            <a:br>
              <a:rPr lang="sv-FI" sz="1800" b="1" dirty="0">
                <a:effectLst/>
                <a:latin typeface="Calibri" panose="020F0502020204030204" pitchFamily="34" charset="0"/>
                <a:ea typeface="Calibri" panose="020F0502020204030204" pitchFamily="34" charset="0"/>
                <a:cs typeface="Times New Roman" panose="02020603050405020304" pitchFamily="18" charset="0"/>
              </a:rPr>
            </a:b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FI" sz="1800" i="1" dirty="0">
                <a:effectLst/>
                <a:latin typeface="Calibri" panose="020F0502020204030204" pitchFamily="34" charset="0"/>
                <a:ea typeface="Calibri" panose="020F0502020204030204" pitchFamily="34" charset="0"/>
                <a:cs typeface="Times New Roman" panose="02020603050405020304" pitchFamily="18" charset="0"/>
              </a:rPr>
              <a:t>Genomgång av videon: </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FI" sz="1800" i="1" dirty="0">
                <a:effectLst/>
                <a:latin typeface="Calibri" panose="020F0502020204030204" pitchFamily="34" charset="0"/>
                <a:ea typeface="Calibri" panose="020F0502020204030204" pitchFamily="34" charset="0"/>
                <a:cs typeface="Times New Roman" panose="02020603050405020304" pitchFamily="18" charset="0"/>
              </a:rPr>
              <a:t>"Vad tycker ni att man avser med diskriminering?"</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FI" sz="1800" i="1" dirty="0">
                <a:effectLst/>
                <a:latin typeface="Calibri" panose="020F0502020204030204" pitchFamily="34" charset="0"/>
                <a:ea typeface="Calibri" panose="020F0502020204030204" pitchFamily="34" charset="0"/>
                <a:cs typeface="Times New Roman" panose="02020603050405020304" pitchFamily="18" charset="0"/>
              </a:rPr>
              <a:t>"Har du själv någon gång lagt märke till diskriminering?" </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r>
              <a:rPr lang="sv-FI" sz="1800" i="1" dirty="0">
                <a:effectLst/>
                <a:latin typeface="Calibri" panose="020F0502020204030204" pitchFamily="34" charset="0"/>
                <a:ea typeface="Calibri" panose="020F0502020204030204" pitchFamily="34" charset="0"/>
                <a:cs typeface="Times New Roman" panose="02020603050405020304" pitchFamily="18" charset="0"/>
              </a:rPr>
              <a:t>"Hur skulle du ha agerat i samma situation?"</a:t>
            </a:r>
            <a:endParaRPr lang="fi-FI" baseline="0" dirty="0"/>
          </a:p>
        </p:txBody>
      </p:sp>
      <p:sp>
        <p:nvSpPr>
          <p:cNvPr id="4" name="Slide Number Placeholder 3"/>
          <p:cNvSpPr>
            <a:spLocks noGrp="1"/>
          </p:cNvSpPr>
          <p:nvPr>
            <p:ph type="sldNum" sz="quarter" idx="5"/>
          </p:nvPr>
        </p:nvSpPr>
        <p:spPr/>
        <p:txBody>
          <a:bodyPr/>
          <a:lstStyle/>
          <a:p>
            <a:fld id="{0FEAB683-2440-D34E-B273-EE50F81C8586}" type="slidenum">
              <a:rPr lang="en-FI" smtClean="0"/>
              <a:t>5</a:t>
            </a:fld>
            <a:endParaRPr lang="en-FI"/>
          </a:p>
        </p:txBody>
      </p:sp>
    </p:spTree>
    <p:extLst>
      <p:ext uri="{BB962C8B-B14F-4D97-AF65-F5344CB8AC3E}">
        <p14:creationId xmlns:p14="http://schemas.microsoft.com/office/powerpoint/2010/main" val="237418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sv-FI" sz="1800" b="1" dirty="0">
                <a:effectLst/>
                <a:latin typeface="Calibri" panose="020F0502020204030204" pitchFamily="34" charset="0"/>
                <a:ea typeface="Calibri" panose="020F0502020204030204" pitchFamily="34" charset="0"/>
                <a:cs typeface="Times New Roman" panose="02020603050405020304" pitchFamily="18" charset="0"/>
              </a:rPr>
              <a:t>VAD ÄR DISKRIMINERING? VAD ÄR DISKRIMINERING INTE? (2/8)</a:t>
            </a:r>
            <a:br>
              <a:rPr lang="sv-FI" sz="1800" b="1" dirty="0">
                <a:effectLst/>
                <a:latin typeface="Calibri" panose="020F0502020204030204" pitchFamily="34" charset="0"/>
                <a:ea typeface="Calibri" panose="020F0502020204030204" pitchFamily="34" charset="0"/>
                <a:cs typeface="Times New Roman" panose="02020603050405020304" pitchFamily="18" charset="0"/>
              </a:rPr>
            </a:b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FI" sz="1800" i="1" dirty="0">
                <a:effectLst/>
                <a:latin typeface="Calibri" panose="020F0502020204030204" pitchFamily="34" charset="0"/>
                <a:ea typeface="Calibri" panose="020F0502020204030204" pitchFamily="34" charset="0"/>
                <a:cs typeface="Times New Roman" panose="02020603050405020304" pitchFamily="18" charset="0"/>
              </a:rPr>
              <a:t>"Diskriminering är det att en människa eller en grupp av människor antingen med avsikt eller oavsiktligt behandlas sämre på grund av någon personlig egenskap. En sådan egenskap kan vara till exempel kön eller ursprung, såsom framkom i videon med Jonas, Carmen och Alex. Olika skenbart neutrala regler och förfaringssätt som ändå missgynnar en annan person är också diskriminering (t.ex. att arbetsgivaren kräver flytande kunskaper i finska, även om det inte är nödvändigt med tanke på uppgiften). Diskriminering beror ofta på fördomar som vi kan ha mot olika grupper av människor. Var och en av oss har dock rätt till likabehandling och diskriminering kränker alltid de mänskliga rättigheterna.”</a:t>
            </a:r>
            <a:br>
              <a:rPr lang="sv-FI" sz="1800" i="1" dirty="0">
                <a:effectLst/>
                <a:latin typeface="Calibri" panose="020F0502020204030204" pitchFamily="34" charset="0"/>
                <a:ea typeface="Calibri" panose="020F0502020204030204" pitchFamily="34" charset="0"/>
                <a:cs typeface="Times New Roman" panose="02020603050405020304" pitchFamily="18" charset="0"/>
              </a:rPr>
            </a:b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FI" sz="1800" b="1" i="1" dirty="0">
                <a:effectLst/>
                <a:latin typeface="Calibri" panose="020F0502020204030204" pitchFamily="34" charset="0"/>
                <a:ea typeface="Calibri" panose="020F0502020204030204" pitchFamily="34" charset="0"/>
                <a:cs typeface="Times New Roman" panose="02020603050405020304" pitchFamily="18" charset="0"/>
              </a:rPr>
              <a:t>EXEMPELFALL: </a:t>
            </a:r>
            <a:r>
              <a:rPr lang="sv-FI" sz="1800" dirty="0">
                <a:effectLst/>
                <a:latin typeface="Calibri" panose="020F0502020204030204" pitchFamily="34" charset="0"/>
                <a:ea typeface="Calibri" panose="020F0502020204030204" pitchFamily="34" charset="0"/>
                <a:cs typeface="Times New Roman" panose="02020603050405020304" pitchFamily="18" charset="0"/>
              </a:rPr>
              <a:t>Som en person med funktionsnedsättning är jag en andra klassens medborgare: Utredning om upplevelser av diskriminering i vardagen bland personer med funktionsnedsättning</a:t>
            </a:r>
            <a:br>
              <a:rPr lang="sv-FI" sz="1800" dirty="0">
                <a:effectLst/>
                <a:latin typeface="Calibri" panose="020F0502020204030204" pitchFamily="34" charset="0"/>
                <a:ea typeface="Calibri" panose="020F0502020204030204" pitchFamily="34" charset="0"/>
                <a:cs typeface="Times New Roman" panose="02020603050405020304" pitchFamily="18" charset="0"/>
              </a:rPr>
            </a:b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FI" sz="1800" i="1" dirty="0">
                <a:effectLst/>
                <a:latin typeface="Calibri" panose="020F0502020204030204" pitchFamily="34" charset="0"/>
                <a:ea typeface="Calibri" panose="020F0502020204030204" pitchFamily="34" charset="0"/>
                <a:cs typeface="Times New Roman" panose="02020603050405020304" pitchFamily="18" charset="0"/>
              </a:rPr>
              <a:t>"Det har nog funnits platser där de beslutar för min del att jag</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FI" sz="1800" i="1" dirty="0">
                <a:effectLst/>
                <a:latin typeface="Calibri" panose="020F0502020204030204" pitchFamily="34" charset="0"/>
                <a:ea typeface="Calibri" panose="020F0502020204030204" pitchFamily="34" charset="0"/>
                <a:cs typeface="Times New Roman" panose="02020603050405020304" pitchFamily="18" charset="0"/>
              </a:rPr>
              <a:t>inte klarar av att jobba hos dem. Jag hade ett samtal om kallelse till en arbetsintervju. När jag sa att</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FI" sz="1800" i="1" dirty="0">
                <a:effectLst/>
                <a:latin typeface="Calibri" panose="020F0502020204030204" pitchFamily="34" charset="0"/>
                <a:ea typeface="Calibri" panose="020F0502020204030204" pitchFamily="34" charset="0"/>
                <a:cs typeface="Times New Roman" panose="02020603050405020304" pitchFamily="18" charset="0"/>
              </a:rPr>
              <a:t>jag är synskadad så sade de att då är det inte värt att du kommer.”</a:t>
            </a:r>
            <a:br>
              <a:rPr lang="sv-FI" sz="1800" i="1" dirty="0">
                <a:effectLst/>
                <a:latin typeface="Calibri" panose="020F0502020204030204" pitchFamily="34" charset="0"/>
                <a:ea typeface="Calibri" panose="020F0502020204030204" pitchFamily="34" charset="0"/>
                <a:cs typeface="Times New Roman" panose="02020603050405020304" pitchFamily="18" charset="0"/>
              </a:rPr>
            </a:b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FI"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https://yhdenvertaisuusvaltuutettu.fi/vammaisselvitys (På finska)</a:t>
            </a:r>
            <a:br>
              <a:rPr lang="sv-FI"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b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FI" sz="1800" b="1" i="1" dirty="0">
                <a:effectLst/>
                <a:latin typeface="Calibri" panose="020F0502020204030204" pitchFamily="34" charset="0"/>
                <a:ea typeface="Calibri" panose="020F0502020204030204" pitchFamily="34" charset="0"/>
                <a:cs typeface="Times New Roman" panose="02020603050405020304" pitchFamily="18" charset="0"/>
              </a:rPr>
              <a:t>EXEMPELFALL: </a:t>
            </a:r>
            <a:r>
              <a:rPr lang="sv-FI" sz="1800" dirty="0">
                <a:effectLst/>
                <a:latin typeface="Calibri" panose="020F0502020204030204" pitchFamily="34" charset="0"/>
                <a:ea typeface="Calibri" panose="020F0502020204030204" pitchFamily="34" charset="0"/>
                <a:cs typeface="Times New Roman" panose="02020603050405020304" pitchFamily="18" charset="0"/>
              </a:rPr>
              <a:t>Misstanke om diskriminering i rekryteringen vid en jordgubbsfarm</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FI" sz="1800" i="1" dirty="0">
                <a:effectLst/>
                <a:latin typeface="Calibri" panose="020F0502020204030204" pitchFamily="34" charset="0"/>
                <a:ea typeface="Calibri" panose="020F0502020204030204" pitchFamily="34" charset="0"/>
                <a:cs typeface="Times New Roman" panose="02020603050405020304" pitchFamily="18" charset="0"/>
              </a:rPr>
              <a:t>"Ägaren till jordgubbsfarmen gynnade flickor i rekryteringen av arbetstagare. Besluten grundade sig på könsrelaterade antaganden och fördomar."</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FI" sz="1800" i="1" dirty="0">
                <a:effectLst/>
                <a:latin typeface="Calibri" panose="020F0502020204030204" pitchFamily="34" charset="0"/>
                <a:ea typeface="Calibri" panose="020F0502020204030204" pitchFamily="34" charset="0"/>
                <a:cs typeface="Times New Roman" panose="02020603050405020304" pitchFamily="18" charset="0"/>
              </a:rPr>
              <a:t> </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FI"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https://tasa-arvo.fi/sv/-/misstanke-om-diskriminering-vid-anstallning-pa-jordgubbsfarm-tas-250-2013-utfardat-25-11-2013-</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FEAB683-2440-D34E-B273-EE50F81C8586}" type="slidenum">
              <a:rPr lang="en-FI" smtClean="0"/>
              <a:t>6</a:t>
            </a:fld>
            <a:endParaRPr lang="en-FI"/>
          </a:p>
        </p:txBody>
      </p:sp>
    </p:spTree>
    <p:extLst>
      <p:ext uri="{BB962C8B-B14F-4D97-AF65-F5344CB8AC3E}">
        <p14:creationId xmlns:p14="http://schemas.microsoft.com/office/powerpoint/2010/main" val="3933545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fi-FI" sz="1800" b="1" dirty="0">
                <a:effectLst/>
                <a:latin typeface="Calibri" panose="020F0502020204030204" pitchFamily="34" charset="0"/>
                <a:ea typeface="Calibri" panose="020F0502020204030204" pitchFamily="34" charset="0"/>
                <a:cs typeface="Times New Roman" panose="02020603050405020304" pitchFamily="18" charset="0"/>
              </a:rPr>
              <a:t> </a:t>
            </a:r>
            <a:r>
              <a:rPr lang="sv-FI" sz="1800" b="1" dirty="0">
                <a:effectLst/>
                <a:latin typeface="Calibri" panose="020F0502020204030204" pitchFamily="34" charset="0"/>
                <a:ea typeface="Calibri" panose="020F0502020204030204" pitchFamily="34" charset="0"/>
                <a:cs typeface="Times New Roman" panose="02020603050405020304" pitchFamily="18" charset="0"/>
              </a:rPr>
              <a:t>VAD ÄR DISKRIMINERING? VAD ÄR INTE DISKRIMINERING? (3/8)</a:t>
            </a:r>
            <a:br>
              <a:rPr lang="sv-FI" sz="1800" b="1" dirty="0">
                <a:effectLst/>
                <a:latin typeface="Calibri" panose="020F0502020204030204" pitchFamily="34" charset="0"/>
                <a:ea typeface="Calibri" panose="020F0502020204030204" pitchFamily="34" charset="0"/>
                <a:cs typeface="Times New Roman" panose="02020603050405020304" pitchFamily="18" charset="0"/>
              </a:rPr>
            </a:b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FI" sz="1800" i="1" dirty="0">
                <a:effectLst/>
                <a:latin typeface="Calibri" panose="020F0502020204030204" pitchFamily="34" charset="0"/>
                <a:ea typeface="Calibri" panose="020F0502020204030204" pitchFamily="34" charset="0"/>
                <a:cs typeface="Times New Roman" panose="02020603050405020304" pitchFamily="18" charset="0"/>
              </a:rPr>
              <a:t>"Diskriminering förbjuds i internationella människorättskonventioner och är därtill förbjuden enligt finländsk lagstiftning. I Finlands grundlag föreskrivs om alla människors jämlikhet och om icke-diskriminering.</a:t>
            </a:r>
            <a:br>
              <a:rPr lang="sv-FI" sz="1800" i="1" dirty="0">
                <a:effectLst/>
                <a:latin typeface="Calibri" panose="020F0502020204030204" pitchFamily="34" charset="0"/>
                <a:ea typeface="Calibri" panose="020F0502020204030204" pitchFamily="34" charset="0"/>
                <a:cs typeface="Times New Roman" panose="02020603050405020304" pitchFamily="18" charset="0"/>
              </a:rPr>
            </a:b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FI" sz="1800" i="1" dirty="0">
                <a:effectLst/>
                <a:latin typeface="Calibri" panose="020F0502020204030204" pitchFamily="34" charset="0"/>
                <a:ea typeface="Calibri" panose="020F0502020204030204" pitchFamily="34" charset="0"/>
                <a:cs typeface="Times New Roman" panose="02020603050405020304" pitchFamily="18" charset="0"/>
              </a:rPr>
              <a:t>Närmare bestämmelser om de olika egenskaperna finns bland annat i diskrimineringslagen och jämställdhetslagen. Diskrimineringslagen förbjuder diskriminering till exempel på grund av ålder, religion eller funktionsnedsättning. I jämställdhetslagen nämns igen till exempel kön, könsidentitet och könsuttryck.</a:t>
            </a:r>
            <a:br>
              <a:rPr lang="sv-FI" sz="1800" i="1" dirty="0">
                <a:effectLst/>
                <a:latin typeface="Calibri" panose="020F0502020204030204" pitchFamily="34" charset="0"/>
                <a:ea typeface="Calibri" panose="020F0502020204030204" pitchFamily="34" charset="0"/>
                <a:cs typeface="Times New Roman" panose="02020603050405020304" pitchFamily="18" charset="0"/>
              </a:rPr>
            </a:b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FI" sz="1800" i="1" dirty="0">
                <a:effectLst/>
                <a:latin typeface="Calibri" panose="020F0502020204030204" pitchFamily="34" charset="0"/>
                <a:ea typeface="Calibri" panose="020F0502020204030204" pitchFamily="34" charset="0"/>
                <a:cs typeface="Times New Roman" panose="02020603050405020304" pitchFamily="18" charset="0"/>
              </a:rPr>
              <a:t>Har ni frågor om vad som avses med någon av dessa egenskaper?”</a:t>
            </a:r>
            <a:br>
              <a:rPr lang="sv-FI" sz="1800" i="1" dirty="0">
                <a:effectLst/>
                <a:latin typeface="Calibri" panose="020F0502020204030204" pitchFamily="34" charset="0"/>
                <a:ea typeface="Calibri" panose="020F0502020204030204" pitchFamily="34" charset="0"/>
                <a:cs typeface="Times New Roman" panose="02020603050405020304" pitchFamily="18" charset="0"/>
              </a:rPr>
            </a:b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FI" sz="1800" i="1" dirty="0">
                <a:effectLst/>
                <a:latin typeface="Calibri" panose="020F0502020204030204" pitchFamily="34" charset="0"/>
                <a:ea typeface="Calibri" panose="020F0502020204030204" pitchFamily="34" charset="0"/>
                <a:cs typeface="Times New Roman" panose="02020603050405020304" pitchFamily="18" charset="0"/>
              </a:rPr>
              <a:t>Till exempel</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FI" sz="1800" i="1" dirty="0">
                <a:effectLst/>
                <a:latin typeface="Calibri" panose="020F0502020204030204" pitchFamily="34" charset="0"/>
                <a:ea typeface="Calibri" panose="020F0502020204030204" pitchFamily="34" charset="0"/>
                <a:cs typeface="Times New Roman" panose="02020603050405020304" pitchFamily="18" charset="0"/>
              </a:rPr>
              <a:t>med könsidentitet avses en människas egen uppfattning om sitt kön eller sin könlöshet, och könsidentiteten kan avvika från det kön som fastställdes vid födseln. </a:t>
            </a:r>
            <a:br>
              <a:rPr lang="sv-FI" sz="1800" i="1" dirty="0">
                <a:effectLst/>
                <a:latin typeface="Calibri" panose="020F0502020204030204" pitchFamily="34" charset="0"/>
                <a:ea typeface="Calibri" panose="020F0502020204030204" pitchFamily="34" charset="0"/>
                <a:cs typeface="Times New Roman" panose="02020603050405020304" pitchFamily="18" charset="0"/>
              </a:rPr>
            </a:b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FI" sz="1800" i="1" dirty="0">
                <a:effectLst/>
                <a:latin typeface="Calibri" panose="020F0502020204030204" pitchFamily="34" charset="0"/>
                <a:ea typeface="Calibri" panose="020F0502020204030204" pitchFamily="34" charset="0"/>
                <a:cs typeface="Times New Roman" panose="02020603050405020304" pitchFamily="18" charset="0"/>
              </a:rPr>
              <a:t>Könsuttryck är ett beteende eller ett sätt som individen använder för att uttrycka sitt kön utåt (t.ex. klädsel).</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FEAB683-2440-D34E-B273-EE50F81C8586}" type="slidenum">
              <a:rPr lang="en-FI" smtClean="0"/>
              <a:t>7</a:t>
            </a:fld>
            <a:endParaRPr lang="en-FI"/>
          </a:p>
        </p:txBody>
      </p:sp>
    </p:spTree>
    <p:extLst>
      <p:ext uri="{BB962C8B-B14F-4D97-AF65-F5344CB8AC3E}">
        <p14:creationId xmlns:p14="http://schemas.microsoft.com/office/powerpoint/2010/main" val="34010886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sv-FI" sz="1800" b="1" dirty="0">
                <a:effectLst/>
                <a:latin typeface="Calibri" panose="020F0502020204030204" pitchFamily="34" charset="0"/>
                <a:ea typeface="Calibri" panose="020F0502020204030204" pitchFamily="34" charset="0"/>
                <a:cs typeface="Times New Roman" panose="02020603050405020304" pitchFamily="18" charset="0"/>
              </a:rPr>
              <a:t>VAD ÄR DISKRIMINERING? VAD ÄR INTE DISKRIMINERING? (4/8)</a:t>
            </a:r>
            <a:br>
              <a:rPr lang="sv-FI" sz="1800" b="1" dirty="0">
                <a:effectLst/>
                <a:latin typeface="Calibri" panose="020F0502020204030204" pitchFamily="34" charset="0"/>
                <a:ea typeface="Calibri" panose="020F0502020204030204" pitchFamily="34" charset="0"/>
                <a:cs typeface="Times New Roman" panose="02020603050405020304" pitchFamily="18" charset="0"/>
              </a:rPr>
            </a:b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FI" sz="1800" dirty="0">
                <a:effectLst/>
                <a:latin typeface="Calibri" panose="020F0502020204030204" pitchFamily="34" charset="0"/>
                <a:ea typeface="Calibri" panose="020F0502020204030204" pitchFamily="34" charset="0"/>
                <a:cs typeface="Times New Roman" panose="02020603050405020304" pitchFamily="18" charset="0"/>
              </a:rPr>
              <a:t>"Vi går tillsammans igenom några former av diskriminering."</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FEAB683-2440-D34E-B273-EE50F81C8586}" type="slidenum">
              <a:rPr lang="en-FI" smtClean="0"/>
              <a:t>8</a:t>
            </a:fld>
            <a:endParaRPr lang="en-FI"/>
          </a:p>
        </p:txBody>
      </p:sp>
    </p:spTree>
    <p:extLst>
      <p:ext uri="{BB962C8B-B14F-4D97-AF65-F5344CB8AC3E}">
        <p14:creationId xmlns:p14="http://schemas.microsoft.com/office/powerpoint/2010/main" val="34356700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sv-FI" sz="1800" b="1" i="1" dirty="0">
                <a:effectLst/>
                <a:latin typeface="Calibri" panose="020F0502020204030204" pitchFamily="34" charset="0"/>
                <a:ea typeface="Calibri" panose="020F0502020204030204" pitchFamily="34" charset="0"/>
                <a:cs typeface="Times New Roman" panose="02020603050405020304" pitchFamily="18" charset="0"/>
              </a:rPr>
              <a:t>OBS. På diorna finns flera animationer, se presentationen i föredragshållarvyn</a:t>
            </a:r>
            <a:br>
              <a:rPr lang="sv-FI" sz="1800" b="1" i="1" dirty="0">
                <a:effectLst/>
                <a:latin typeface="Calibri" panose="020F0502020204030204" pitchFamily="34" charset="0"/>
                <a:ea typeface="Calibri" panose="020F0502020204030204" pitchFamily="34" charset="0"/>
                <a:cs typeface="Times New Roman" panose="02020603050405020304" pitchFamily="18" charset="0"/>
              </a:rPr>
            </a:b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FI" sz="1800" b="1" dirty="0">
                <a:effectLst/>
                <a:latin typeface="Calibri" panose="020F0502020204030204" pitchFamily="34" charset="0"/>
                <a:ea typeface="Calibri" panose="020F0502020204030204" pitchFamily="34" charset="0"/>
                <a:cs typeface="Times New Roman" panose="02020603050405020304" pitchFamily="18" charset="0"/>
              </a:rPr>
              <a:t>VAD ÄR DISKRIMINERING? VAD ÄR INTE DISKRIMINERING? (5/8)</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FI" sz="1800" i="1" dirty="0">
                <a:effectLst/>
                <a:latin typeface="Calibri" panose="020F0502020204030204" pitchFamily="34" charset="0"/>
                <a:ea typeface="Calibri" panose="020F0502020204030204" pitchFamily="34" charset="0"/>
                <a:cs typeface="Times New Roman" panose="02020603050405020304" pitchFamily="18" charset="0"/>
              </a:rPr>
              <a:t>"Trakasserier är en form av diskriminering. Med trakasserier avses beteende som kränker en människas människovärde genom att det skapar t.ex. en hotfull eller fientlig atmosfär i fråga om någon egenskap som gäller honom eller henne som person. </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FI" sz="1800" i="1" dirty="0">
                <a:effectLst/>
                <a:latin typeface="Calibri" panose="020F0502020204030204" pitchFamily="34" charset="0"/>
                <a:ea typeface="Calibri" panose="020F0502020204030204" pitchFamily="34" charset="0"/>
                <a:cs typeface="Times New Roman" panose="02020603050405020304" pitchFamily="18" charset="0"/>
              </a:rPr>
              <a:t>Trakasserier kan vara till exempel öknamn, grova skämt eller gester. Sexuella trakasserier kan vara till exempel oönskade antydningar, tvetydiga skämt eller beröring.</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FI" sz="1800" i="1" dirty="0">
                <a:effectLst/>
                <a:latin typeface="Calibri" panose="020F0502020204030204" pitchFamily="34" charset="0"/>
                <a:ea typeface="Calibri" panose="020F0502020204030204" pitchFamily="34" charset="0"/>
                <a:cs typeface="Times New Roman" panose="02020603050405020304" pitchFamily="18" charset="0"/>
              </a:rPr>
              <a:t>Mobbning i skolan kan alltså vara trakasserier som är förbjudna enligt lag och som skolan är skyldig att ingripa i. Obs! Skolans anställda är alltid skyldiga att ingripa i mobbning, även om det inte är fråga om trakasserier som strider mot diskriminerings- eller jämställdhetslagen.”</a:t>
            </a:r>
            <a:br>
              <a:rPr lang="sv-FI" sz="1800" i="1" dirty="0">
                <a:effectLst/>
                <a:latin typeface="Calibri" panose="020F0502020204030204" pitchFamily="34" charset="0"/>
                <a:ea typeface="Calibri" panose="020F0502020204030204" pitchFamily="34" charset="0"/>
                <a:cs typeface="Times New Roman" panose="02020603050405020304" pitchFamily="18" charset="0"/>
              </a:rPr>
            </a:b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FI" sz="1800" b="1" i="1" dirty="0">
                <a:effectLst/>
                <a:latin typeface="Calibri" panose="020F0502020204030204" pitchFamily="34" charset="0"/>
                <a:ea typeface="Calibri" panose="020F0502020204030204" pitchFamily="34" charset="0"/>
                <a:cs typeface="Times New Roman" panose="02020603050405020304" pitchFamily="18" charset="0"/>
              </a:rPr>
              <a:t>EXEMPELFALL: </a:t>
            </a:r>
            <a:r>
              <a:rPr lang="sv-FI" sz="1800" dirty="0">
                <a:effectLst/>
                <a:latin typeface="Calibri" panose="020F0502020204030204" pitchFamily="34" charset="0"/>
                <a:ea typeface="Calibri" panose="020F0502020204030204" pitchFamily="34" charset="0"/>
                <a:cs typeface="Times New Roman" panose="02020603050405020304" pitchFamily="18" charset="0"/>
              </a:rPr>
              <a:t>Hakkorsflagga i fönstret till en bostad</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FI" sz="1800" i="1" dirty="0">
                <a:effectLst/>
                <a:latin typeface="Calibri" panose="020F0502020204030204" pitchFamily="34" charset="0"/>
                <a:ea typeface="Calibri" panose="020F0502020204030204" pitchFamily="34" charset="0"/>
                <a:cs typeface="Times New Roman" panose="02020603050405020304" pitchFamily="18" charset="0"/>
              </a:rPr>
              <a:t>"En person hängde upp en hakkorsflagga som gardin i fönstret till sin studentbostad. Även om gardinen hängde i bostaden var den tydligt synlig för förbipasserande och andra invånare. Med sin gardin hade personen skapat en hotfull och fientlig atmosfär gentemot vissa grupper av människor."</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FI"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Mer information: YVTltk-tapausseloste-_19.12.2018-hairinta-hakaristilippu._L.pdf </a:t>
            </a:r>
            <a:r>
              <a:rPr lang="sv-FI" sz="1800" u="sng" dirty="0">
                <a:solidFill>
                  <a:srgbClr val="0563C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hlinkClick r:id="rId3"/>
              </a:rPr>
              <a:t>https://www.yvtltk.fi/fi/index/materiaalit/tapausselosteet_3/tapausselosteet2018.html</a:t>
            </a:r>
            <a:r>
              <a:rPr lang="sv-FI" sz="1800" u="sng" dirty="0">
                <a:solidFill>
                  <a:srgbClr val="0563C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sv-FI" sz="1800" u="none" strike="noStrike" dirty="0">
                <a:solidFill>
                  <a:srgbClr val="0563C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(på finska)</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FI" sz="1800" dirty="0">
                <a:effectLst/>
                <a:latin typeface="Calibri" panose="020F0502020204030204" pitchFamily="34" charset="0"/>
                <a:ea typeface="Calibri" panose="020F0502020204030204" pitchFamily="34" charset="0"/>
                <a:cs typeface="Times New Roman" panose="02020603050405020304" pitchFamily="18" charset="0"/>
              </a:rPr>
              <a:t> </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FI" sz="1800" b="1" i="1" dirty="0">
                <a:effectLst/>
                <a:latin typeface="Calibri" panose="020F0502020204030204" pitchFamily="34" charset="0"/>
                <a:ea typeface="Calibri" panose="020F0502020204030204" pitchFamily="34" charset="0"/>
                <a:cs typeface="Times New Roman" panose="02020603050405020304" pitchFamily="18" charset="0"/>
              </a:rPr>
              <a:t>EXEMPELFALL: </a:t>
            </a:r>
            <a:r>
              <a:rPr lang="sv-FI" sz="1800" dirty="0">
                <a:effectLst/>
                <a:latin typeface="Calibri" panose="020F0502020204030204" pitchFamily="34" charset="0"/>
                <a:ea typeface="Calibri" panose="020F0502020204030204" pitchFamily="34" charset="0"/>
                <a:cs typeface="Times New Roman" panose="02020603050405020304" pitchFamily="18" charset="0"/>
              </a:rPr>
              <a:t>Sexuella trakasserier på arbetsplatsen</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FI" sz="1800" i="1" dirty="0">
                <a:effectLst/>
                <a:latin typeface="Calibri" panose="020F0502020204030204" pitchFamily="34" charset="0"/>
                <a:ea typeface="Calibri" panose="020F0502020204030204" pitchFamily="34" charset="0"/>
                <a:cs typeface="Times New Roman" panose="02020603050405020304" pitchFamily="18" charset="0"/>
              </a:rPr>
              <a:t>"Sara arbetar på en mansdominerad arbetsplats där fräcka skämt är vardag. Munhuggningen har inte stört henne förrän en av de anställda har börjat hälsa genom att krama Sara. Dessutom kommenterar arbetstagaren ofta Saras utseende bland annat genom att säga "i fråga om formen är du åtminstone kompetent". Sara känner sig inte längre bekväm på sin arbetsplats."</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FI"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https://tasa-arvo.fi/sv/sexuella-trakasserier</a:t>
            </a:r>
            <a:endParaRPr lang="fi-FI" dirty="0"/>
          </a:p>
          <a:p>
            <a:endParaRPr lang="en-FI"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EAB683-2440-D34E-B273-EE50F81C8586}" type="slidenum">
              <a:rPr kumimoji="0" lang="en-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2942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1568" y="2843426"/>
            <a:ext cx="8144134" cy="1248245"/>
          </a:xfrm>
        </p:spPr>
        <p:txBody>
          <a:bodyPr anchor="b">
            <a:noAutofit/>
          </a:bodyPr>
          <a:lstStyle>
            <a:lvl1pPr algn="ctr">
              <a:defRPr sz="7000" b="1" spc="-120" baseline="0"/>
            </a:lvl1pPr>
          </a:lstStyle>
          <a:p>
            <a:r>
              <a:rPr lang="en-GB" dirty="0"/>
              <a:t>Click to edit Master title style</a:t>
            </a:r>
            <a:endParaRPr lang="en-US" dirty="0"/>
          </a:p>
        </p:txBody>
      </p:sp>
      <p:sp>
        <p:nvSpPr>
          <p:cNvPr id="3" name="Subtitle 2"/>
          <p:cNvSpPr>
            <a:spLocks noGrp="1"/>
          </p:cNvSpPr>
          <p:nvPr>
            <p:ph type="subTitle" idx="1"/>
          </p:nvPr>
        </p:nvSpPr>
        <p:spPr>
          <a:xfrm>
            <a:off x="1941568" y="4492147"/>
            <a:ext cx="8144134" cy="1016079"/>
          </a:xfrm>
        </p:spPr>
        <p:txBody>
          <a:bodyPr>
            <a:normAutofit/>
          </a:bodyPr>
          <a:lstStyle>
            <a:lvl1pPr marL="0" indent="0" algn="ctr">
              <a:buNone/>
              <a:defRPr sz="3000" spc="-2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Vpun-koko sivun teksti">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873CD6F-2A9A-BD46-BCBD-092AAFC66186}"/>
              </a:ext>
            </a:extLst>
          </p:cNvPr>
          <p:cNvSpPr>
            <a:spLocks noGrp="1"/>
          </p:cNvSpPr>
          <p:nvPr>
            <p:ph type="dt" sz="half" idx="10"/>
          </p:nvPr>
        </p:nvSpPr>
        <p:spPr/>
        <p:txBody>
          <a:bodyPr/>
          <a:lstStyle/>
          <a:p>
            <a:endParaRPr lang="en-FI"/>
          </a:p>
        </p:txBody>
      </p:sp>
      <p:sp>
        <p:nvSpPr>
          <p:cNvPr id="4" name="Footer Placeholder 3">
            <a:extLst>
              <a:ext uri="{FF2B5EF4-FFF2-40B4-BE49-F238E27FC236}">
                <a16:creationId xmlns:a16="http://schemas.microsoft.com/office/drawing/2014/main" id="{CF95E5BB-AD49-6243-BD00-4974764CA5B8}"/>
              </a:ext>
            </a:extLst>
          </p:cNvPr>
          <p:cNvSpPr>
            <a:spLocks noGrp="1"/>
          </p:cNvSpPr>
          <p:nvPr>
            <p:ph type="ftr" sz="quarter" idx="11"/>
          </p:nvPr>
        </p:nvSpPr>
        <p:spPr/>
        <p:txBody>
          <a:bodyPr/>
          <a:lstStyle/>
          <a:p>
            <a:endParaRPr lang="en-FI"/>
          </a:p>
        </p:txBody>
      </p:sp>
      <p:sp>
        <p:nvSpPr>
          <p:cNvPr id="5" name="Slide Number Placeholder 4">
            <a:extLst>
              <a:ext uri="{FF2B5EF4-FFF2-40B4-BE49-F238E27FC236}">
                <a16:creationId xmlns:a16="http://schemas.microsoft.com/office/drawing/2014/main" id="{59973171-9E0E-924B-A1E3-DB7FD504666E}"/>
              </a:ext>
            </a:extLst>
          </p:cNvPr>
          <p:cNvSpPr>
            <a:spLocks noGrp="1"/>
          </p:cNvSpPr>
          <p:nvPr>
            <p:ph type="sldNum" sz="quarter" idx="12"/>
          </p:nvPr>
        </p:nvSpPr>
        <p:spPr/>
        <p:txBody>
          <a:bodyPr/>
          <a:lstStyle/>
          <a:p>
            <a:fld id="{23B13CA3-B24B-B940-A108-831A9EC54F6D}" type="slidenum">
              <a:rPr lang="en-FI" smtClean="0"/>
              <a:t>‹#›</a:t>
            </a:fld>
            <a:endParaRPr lang="en-FI"/>
          </a:p>
        </p:txBody>
      </p:sp>
      <p:sp>
        <p:nvSpPr>
          <p:cNvPr id="9" name="Title Placeholder 1">
            <a:extLst>
              <a:ext uri="{FF2B5EF4-FFF2-40B4-BE49-F238E27FC236}">
                <a16:creationId xmlns:a16="http://schemas.microsoft.com/office/drawing/2014/main" id="{EFBFDF74-0723-CD4E-B16D-50A9271E8160}"/>
              </a:ext>
            </a:extLst>
          </p:cNvPr>
          <p:cNvSpPr>
            <a:spLocks noGrp="1"/>
          </p:cNvSpPr>
          <p:nvPr>
            <p:ph type="title" hasCustomPrompt="1"/>
          </p:nvPr>
        </p:nvSpPr>
        <p:spPr>
          <a:xfrm>
            <a:off x="964370" y="1053952"/>
            <a:ext cx="10265103" cy="635293"/>
          </a:xfrm>
          <a:prstGeom prst="rect">
            <a:avLst/>
          </a:prstGeom>
        </p:spPr>
        <p:txBody>
          <a:bodyPr vert="horz" lIns="91440" tIns="45720" rIns="91440" bIns="45720" rtlCol="0" anchor="ctr">
            <a:noAutofit/>
          </a:bodyPr>
          <a:lstStyle>
            <a:lvl1pPr>
              <a:defRPr sz="3600"/>
            </a:lvl1pPr>
          </a:lstStyle>
          <a:p>
            <a:r>
              <a:rPr lang="en-GB" dirty="0" err="1"/>
              <a:t>Esimerkkiotsikko</a:t>
            </a:r>
            <a:endParaRPr lang="en-FI" dirty="0"/>
          </a:p>
        </p:txBody>
      </p:sp>
      <p:sp>
        <p:nvSpPr>
          <p:cNvPr id="10" name="Text Placeholder 10">
            <a:extLst>
              <a:ext uri="{FF2B5EF4-FFF2-40B4-BE49-F238E27FC236}">
                <a16:creationId xmlns:a16="http://schemas.microsoft.com/office/drawing/2014/main" id="{4141DBF6-1A85-7443-A4A8-7AAE7A1A8542}"/>
              </a:ext>
            </a:extLst>
          </p:cNvPr>
          <p:cNvSpPr>
            <a:spLocks noGrp="1"/>
          </p:cNvSpPr>
          <p:nvPr>
            <p:ph type="body" sz="quarter" idx="13" hasCustomPrompt="1"/>
          </p:nvPr>
        </p:nvSpPr>
        <p:spPr>
          <a:xfrm>
            <a:off x="964371" y="2005263"/>
            <a:ext cx="10265103" cy="3798786"/>
          </a:xfrm>
        </p:spPr>
        <p:txBody>
          <a:bodyPr/>
          <a:lstStyle/>
          <a:p>
            <a:pPr lvl="0"/>
            <a:r>
              <a:rPr lang="en-GB" dirty="0" err="1"/>
              <a:t>Esimerkkiteksti</a:t>
            </a:r>
            <a:endParaRPr lang="en-GB" dirty="0"/>
          </a:p>
        </p:txBody>
      </p:sp>
    </p:spTree>
    <p:extLst>
      <p:ext uri="{BB962C8B-B14F-4D97-AF65-F5344CB8AC3E}">
        <p14:creationId xmlns:p14="http://schemas.microsoft.com/office/powerpoint/2010/main" val="2240043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Sin-koko sivu ilman logoa">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C4EA2B7-36C8-534E-A7A6-8D762ECC7536}"/>
              </a:ext>
            </a:extLst>
          </p:cNvPr>
          <p:cNvSpPr>
            <a:spLocks noGrp="1"/>
          </p:cNvSpPr>
          <p:nvPr>
            <p:ph type="dt" sz="half" idx="10"/>
          </p:nvPr>
        </p:nvSpPr>
        <p:spPr/>
        <p:txBody>
          <a:bodyPr/>
          <a:lstStyle/>
          <a:p>
            <a:fld id="{83915C5F-7FF8-174D-B12B-AAA167451C93}" type="datetimeFigureOut">
              <a:rPr lang="en-FI" smtClean="0"/>
              <a:t>10/30/2024</a:t>
            </a:fld>
            <a:endParaRPr lang="en-FI"/>
          </a:p>
        </p:txBody>
      </p:sp>
      <p:sp>
        <p:nvSpPr>
          <p:cNvPr id="4" name="Footer Placeholder 3">
            <a:extLst>
              <a:ext uri="{FF2B5EF4-FFF2-40B4-BE49-F238E27FC236}">
                <a16:creationId xmlns:a16="http://schemas.microsoft.com/office/drawing/2014/main" id="{A7FB5249-B6E0-8541-A24A-DEB74EF26512}"/>
              </a:ext>
            </a:extLst>
          </p:cNvPr>
          <p:cNvSpPr>
            <a:spLocks noGrp="1"/>
          </p:cNvSpPr>
          <p:nvPr>
            <p:ph type="ftr" sz="quarter" idx="11"/>
          </p:nvPr>
        </p:nvSpPr>
        <p:spPr/>
        <p:txBody>
          <a:bodyPr/>
          <a:lstStyle/>
          <a:p>
            <a:endParaRPr lang="en-FI"/>
          </a:p>
        </p:txBody>
      </p:sp>
      <p:sp>
        <p:nvSpPr>
          <p:cNvPr id="5" name="Slide Number Placeholder 4">
            <a:extLst>
              <a:ext uri="{FF2B5EF4-FFF2-40B4-BE49-F238E27FC236}">
                <a16:creationId xmlns:a16="http://schemas.microsoft.com/office/drawing/2014/main" id="{1CD152E9-9B48-7B45-A8FF-48D098744CF0}"/>
              </a:ext>
            </a:extLst>
          </p:cNvPr>
          <p:cNvSpPr>
            <a:spLocks noGrp="1"/>
          </p:cNvSpPr>
          <p:nvPr>
            <p:ph type="sldNum" sz="quarter" idx="12"/>
          </p:nvPr>
        </p:nvSpPr>
        <p:spPr/>
        <p:txBody>
          <a:bodyPr/>
          <a:lstStyle/>
          <a:p>
            <a:fld id="{23B13CA3-B24B-B940-A108-831A9EC54F6D}" type="slidenum">
              <a:rPr lang="en-FI" smtClean="0"/>
              <a:t>‹#›</a:t>
            </a:fld>
            <a:endParaRPr lang="en-FI"/>
          </a:p>
        </p:txBody>
      </p:sp>
    </p:spTree>
    <p:extLst>
      <p:ext uri="{BB962C8B-B14F-4D97-AF65-F5344CB8AC3E}">
        <p14:creationId xmlns:p14="http://schemas.microsoft.com/office/powerpoint/2010/main" val="2788098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C304A"/>
                </a:solidFill>
              </a:defRPr>
            </a:lvl1pPr>
          </a:lstStyle>
          <a:p>
            <a:r>
              <a:rPr lang="en-GB" dirty="0"/>
              <a:t>Click to edit Master title style</a:t>
            </a:r>
            <a:endParaRPr lang="en-US" dirty="0"/>
          </a:p>
        </p:txBody>
      </p:sp>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FFDDDC">
            <a:alpha val="87059"/>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7195" y="2755592"/>
            <a:ext cx="10575246" cy="1090788"/>
          </a:xfrm>
        </p:spPr>
        <p:txBody>
          <a:bodyPr anchor="ctr">
            <a:normAutofit/>
          </a:bodyPr>
          <a:lstStyle>
            <a:lvl1pPr algn="ctr">
              <a:defRPr sz="6000">
                <a:solidFill>
                  <a:srgbClr val="0065E0"/>
                </a:solidFill>
              </a:defRPr>
            </a:lvl1pPr>
          </a:lstStyle>
          <a:p>
            <a:r>
              <a:rPr lang="en-GB" dirty="0"/>
              <a:t>Click to edit Master title style</a:t>
            </a:r>
            <a:endParaRPr lang="en-US" dirty="0"/>
          </a:p>
        </p:txBody>
      </p:sp>
      <p:sp>
        <p:nvSpPr>
          <p:cNvPr id="3" name="Text Placeholder 2"/>
          <p:cNvSpPr>
            <a:spLocks noGrp="1"/>
          </p:cNvSpPr>
          <p:nvPr>
            <p:ph type="body" idx="1"/>
          </p:nvPr>
        </p:nvSpPr>
        <p:spPr>
          <a:xfrm>
            <a:off x="767195" y="4232171"/>
            <a:ext cx="10575246" cy="1704017"/>
          </a:xfrm>
        </p:spPr>
        <p:txBody>
          <a:bodyPr>
            <a:normAutofit/>
          </a:bodyPr>
          <a:lstStyle>
            <a:lvl1pPr marL="0" indent="0" algn="ctr">
              <a:buNone/>
              <a:defRPr sz="3000">
                <a:solidFill>
                  <a:srgbClr val="1C304A"/>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Section Header">
    <p:bg>
      <p:bgPr>
        <a:solidFill>
          <a:srgbClr val="FFDDDC">
            <a:alpha val="87059"/>
          </a:srgb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906861" y="1223778"/>
            <a:ext cx="4849710" cy="4523880"/>
          </a:xfrm>
        </p:spPr>
        <p:txBody>
          <a:bodyPr>
            <a:normAutofit/>
          </a:bodyPr>
          <a:lstStyle>
            <a:lvl1pPr marL="0" indent="0" algn="l">
              <a:buNone/>
              <a:defRPr sz="3000" b="1">
                <a:solidFill>
                  <a:srgbClr val="1C304A"/>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
        <p:nvSpPr>
          <p:cNvPr id="4" name="Rectangle 3">
            <a:extLst>
              <a:ext uri="{FF2B5EF4-FFF2-40B4-BE49-F238E27FC236}">
                <a16:creationId xmlns:a16="http://schemas.microsoft.com/office/drawing/2014/main" id="{DB613EBA-BBCA-564E-8EAF-3AE4D6F3B00E}"/>
              </a:ext>
            </a:extLst>
          </p:cNvPr>
          <p:cNvSpPr/>
          <p:nvPr userDrawn="1"/>
        </p:nvSpPr>
        <p:spPr>
          <a:xfrm>
            <a:off x="0" y="0"/>
            <a:ext cx="6237514" cy="6858000"/>
          </a:xfrm>
          <a:prstGeom prst="rect">
            <a:avLst/>
          </a:prstGeom>
          <a:solidFill>
            <a:srgbClr val="1C30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 name="Title 1"/>
          <p:cNvSpPr>
            <a:spLocks noGrp="1"/>
          </p:cNvSpPr>
          <p:nvPr>
            <p:ph type="title"/>
          </p:nvPr>
        </p:nvSpPr>
        <p:spPr>
          <a:xfrm>
            <a:off x="669347" y="1223777"/>
            <a:ext cx="4898819" cy="4246294"/>
          </a:xfrm>
        </p:spPr>
        <p:txBody>
          <a:bodyPr anchor="ctr">
            <a:normAutofit/>
          </a:bodyPr>
          <a:lstStyle>
            <a:lvl1pPr algn="ctr">
              <a:defRPr sz="7200">
                <a:solidFill>
                  <a:srgbClr val="0065E0"/>
                </a:solidFill>
              </a:defRPr>
            </a:lvl1pPr>
          </a:lstStyle>
          <a:p>
            <a:r>
              <a:rPr lang="en-GB" dirty="0"/>
              <a:t>Click to edit Master title style</a:t>
            </a:r>
            <a:endParaRPr lang="en-US" dirty="0"/>
          </a:p>
        </p:txBody>
      </p:sp>
      <p:pic>
        <p:nvPicPr>
          <p:cNvPr id="5" name="Picture 4">
            <a:extLst>
              <a:ext uri="{FF2B5EF4-FFF2-40B4-BE49-F238E27FC236}">
                <a16:creationId xmlns:a16="http://schemas.microsoft.com/office/drawing/2014/main" id="{88979D84-3107-C54F-92BD-0A470336AC66}"/>
              </a:ext>
            </a:extLst>
          </p:cNvPr>
          <p:cNvPicPr>
            <a:picLocks noChangeAspect="1"/>
          </p:cNvPicPr>
          <p:nvPr userDrawn="1"/>
        </p:nvPicPr>
        <p:blipFill>
          <a:blip r:embed="rId2"/>
          <a:stretch>
            <a:fillRect/>
          </a:stretch>
        </p:blipFill>
        <p:spPr>
          <a:xfrm>
            <a:off x="2134249" y="5747658"/>
            <a:ext cx="2306480" cy="776515"/>
          </a:xfrm>
          <a:prstGeom prst="rect">
            <a:avLst/>
          </a:prstGeom>
        </p:spPr>
      </p:pic>
    </p:spTree>
    <p:extLst>
      <p:ext uri="{BB962C8B-B14F-4D97-AF65-F5344CB8AC3E}">
        <p14:creationId xmlns:p14="http://schemas.microsoft.com/office/powerpoint/2010/main" val="2716981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5_Section Header">
    <p:bg>
      <p:bgPr>
        <a:solidFill>
          <a:srgbClr val="F2F2F2">
            <a:alpha val="87059"/>
          </a:srgb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906861" y="1223778"/>
            <a:ext cx="4849710" cy="4523880"/>
          </a:xfrm>
        </p:spPr>
        <p:txBody>
          <a:bodyPr>
            <a:normAutofit/>
          </a:bodyPr>
          <a:lstStyle>
            <a:lvl1pPr marL="0" indent="0" algn="l">
              <a:buNone/>
              <a:defRPr sz="3000" b="1">
                <a:solidFill>
                  <a:srgbClr val="1C304A"/>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
        <p:nvSpPr>
          <p:cNvPr id="4" name="Rectangle 3">
            <a:extLst>
              <a:ext uri="{FF2B5EF4-FFF2-40B4-BE49-F238E27FC236}">
                <a16:creationId xmlns:a16="http://schemas.microsoft.com/office/drawing/2014/main" id="{DB613EBA-BBCA-564E-8EAF-3AE4D6F3B00E}"/>
              </a:ext>
            </a:extLst>
          </p:cNvPr>
          <p:cNvSpPr/>
          <p:nvPr userDrawn="1"/>
        </p:nvSpPr>
        <p:spPr>
          <a:xfrm>
            <a:off x="0" y="0"/>
            <a:ext cx="623751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 name="Title 1"/>
          <p:cNvSpPr>
            <a:spLocks noGrp="1"/>
          </p:cNvSpPr>
          <p:nvPr>
            <p:ph type="title"/>
          </p:nvPr>
        </p:nvSpPr>
        <p:spPr>
          <a:xfrm>
            <a:off x="669347" y="1223777"/>
            <a:ext cx="4898819" cy="4246294"/>
          </a:xfrm>
        </p:spPr>
        <p:txBody>
          <a:bodyPr anchor="ctr">
            <a:normAutofit/>
          </a:bodyPr>
          <a:lstStyle>
            <a:lvl1pPr algn="ctr">
              <a:defRPr sz="7200">
                <a:solidFill>
                  <a:srgbClr val="0065E0"/>
                </a:solidFill>
              </a:defRPr>
            </a:lvl1pPr>
          </a:lstStyle>
          <a:p>
            <a:r>
              <a:rPr lang="en-GB" dirty="0"/>
              <a:t>Click to edit Master title style</a:t>
            </a:r>
            <a:endParaRPr lang="en-US" dirty="0"/>
          </a:p>
        </p:txBody>
      </p:sp>
      <p:pic>
        <p:nvPicPr>
          <p:cNvPr id="6" name="Picture 5">
            <a:extLst>
              <a:ext uri="{FF2B5EF4-FFF2-40B4-BE49-F238E27FC236}">
                <a16:creationId xmlns:a16="http://schemas.microsoft.com/office/drawing/2014/main" id="{9139DBB3-A3E4-624D-B927-F4E076F08899}"/>
              </a:ext>
            </a:extLst>
          </p:cNvPr>
          <p:cNvPicPr>
            <a:picLocks noChangeAspect="1"/>
          </p:cNvPicPr>
          <p:nvPr userDrawn="1"/>
        </p:nvPicPr>
        <p:blipFill>
          <a:blip r:embed="rId2"/>
          <a:stretch>
            <a:fillRect/>
          </a:stretch>
        </p:blipFill>
        <p:spPr>
          <a:xfrm>
            <a:off x="2085253" y="5836699"/>
            <a:ext cx="2306477" cy="776514"/>
          </a:xfrm>
          <a:prstGeom prst="rect">
            <a:avLst/>
          </a:prstGeom>
        </p:spPr>
      </p:pic>
    </p:spTree>
    <p:extLst>
      <p:ext uri="{BB962C8B-B14F-4D97-AF65-F5344CB8AC3E}">
        <p14:creationId xmlns:p14="http://schemas.microsoft.com/office/powerpoint/2010/main" val="373204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Section Header">
    <p:bg>
      <p:bgPr>
        <a:solidFill>
          <a:srgbClr val="00ADEA">
            <a:alpha val="87059"/>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7195" y="2755592"/>
            <a:ext cx="10575246" cy="1090788"/>
          </a:xfrm>
        </p:spPr>
        <p:txBody>
          <a:bodyPr anchor="ctr">
            <a:normAutofit/>
          </a:bodyPr>
          <a:lstStyle>
            <a:lvl1pPr algn="ctr">
              <a:defRPr sz="6000">
                <a:solidFill>
                  <a:srgbClr val="1C304A"/>
                </a:solidFill>
              </a:defRPr>
            </a:lvl1pPr>
          </a:lstStyle>
          <a:p>
            <a:r>
              <a:rPr lang="en-GB" dirty="0"/>
              <a:t>Click to edit Master title style</a:t>
            </a:r>
            <a:endParaRPr lang="en-US" dirty="0"/>
          </a:p>
        </p:txBody>
      </p:sp>
      <p:sp>
        <p:nvSpPr>
          <p:cNvPr id="3" name="Text Placeholder 2"/>
          <p:cNvSpPr>
            <a:spLocks noGrp="1"/>
          </p:cNvSpPr>
          <p:nvPr>
            <p:ph type="body" idx="1"/>
          </p:nvPr>
        </p:nvSpPr>
        <p:spPr>
          <a:xfrm>
            <a:off x="767195" y="4232171"/>
            <a:ext cx="10575246" cy="1704017"/>
          </a:xfrm>
        </p:spPr>
        <p:txBody>
          <a:bodyPr>
            <a:normAutofit/>
          </a:bodyPr>
          <a:lstStyle>
            <a:lvl1pPr marL="0" indent="0" algn="ctr">
              <a:buNone/>
              <a:defRPr sz="3000">
                <a:solidFill>
                  <a:srgbClr val="1C304A"/>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304380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Section Header">
    <p:bg>
      <p:bgPr>
        <a:solidFill>
          <a:srgbClr val="1C304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8377" y="2755592"/>
            <a:ext cx="10575246" cy="1090788"/>
          </a:xfrm>
        </p:spPr>
        <p:txBody>
          <a:bodyPr anchor="ctr">
            <a:normAutofit/>
          </a:bodyPr>
          <a:lstStyle>
            <a:lvl1pPr algn="ctr">
              <a:defRPr sz="6000">
                <a:solidFill>
                  <a:srgbClr val="FFDDDC"/>
                </a:solidFill>
              </a:defRPr>
            </a:lvl1pPr>
          </a:lstStyle>
          <a:p>
            <a:r>
              <a:rPr lang="en-GB" dirty="0"/>
              <a:t>Click to edit Master title style</a:t>
            </a:r>
            <a:endParaRPr lang="en-US" dirty="0"/>
          </a:p>
        </p:txBody>
      </p:sp>
      <p:pic>
        <p:nvPicPr>
          <p:cNvPr id="4" name="Picture 3">
            <a:extLst>
              <a:ext uri="{FF2B5EF4-FFF2-40B4-BE49-F238E27FC236}">
                <a16:creationId xmlns:a16="http://schemas.microsoft.com/office/drawing/2014/main" id="{D8116F3B-674B-7D46-B54A-E6896ED32D5C}"/>
              </a:ext>
            </a:extLst>
          </p:cNvPr>
          <p:cNvPicPr>
            <a:picLocks noChangeAspect="1"/>
          </p:cNvPicPr>
          <p:nvPr userDrawn="1"/>
        </p:nvPicPr>
        <p:blipFill>
          <a:blip r:embed="rId2"/>
          <a:stretch>
            <a:fillRect/>
          </a:stretch>
        </p:blipFill>
        <p:spPr>
          <a:xfrm>
            <a:off x="4942762" y="5836699"/>
            <a:ext cx="2306477" cy="776514"/>
          </a:xfrm>
          <a:prstGeom prst="rect">
            <a:avLst/>
          </a:prstGeom>
        </p:spPr>
      </p:pic>
      <p:pic>
        <p:nvPicPr>
          <p:cNvPr id="7" name="Picture 6">
            <a:extLst>
              <a:ext uri="{FF2B5EF4-FFF2-40B4-BE49-F238E27FC236}">
                <a16:creationId xmlns:a16="http://schemas.microsoft.com/office/drawing/2014/main" id="{1702D8D6-8245-994E-A3E7-9A58A52BD448}"/>
              </a:ext>
            </a:extLst>
          </p:cNvPr>
          <p:cNvPicPr>
            <a:picLocks noChangeAspect="1"/>
          </p:cNvPicPr>
          <p:nvPr userDrawn="1"/>
        </p:nvPicPr>
        <p:blipFill>
          <a:blip r:embed="rId3"/>
          <a:stretch>
            <a:fillRect/>
          </a:stretch>
        </p:blipFill>
        <p:spPr>
          <a:xfrm>
            <a:off x="4942760" y="5836697"/>
            <a:ext cx="2306480" cy="776515"/>
          </a:xfrm>
          <a:prstGeom prst="rect">
            <a:avLst/>
          </a:prstGeom>
        </p:spPr>
      </p:pic>
    </p:spTree>
    <p:extLst>
      <p:ext uri="{BB962C8B-B14F-4D97-AF65-F5344CB8AC3E}">
        <p14:creationId xmlns:p14="http://schemas.microsoft.com/office/powerpoint/2010/main" val="2196813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Vsin pohja-koko sivun teksti">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05E1413-AF0B-3446-89E1-BF07AD907D12}"/>
              </a:ext>
            </a:extLst>
          </p:cNvPr>
          <p:cNvSpPr>
            <a:spLocks noGrp="1"/>
          </p:cNvSpPr>
          <p:nvPr>
            <p:ph type="dt" sz="half" idx="10"/>
          </p:nvPr>
        </p:nvSpPr>
        <p:spPr/>
        <p:txBody>
          <a:bodyPr/>
          <a:lstStyle/>
          <a:p>
            <a:endParaRPr lang="en-FI"/>
          </a:p>
        </p:txBody>
      </p:sp>
      <p:sp>
        <p:nvSpPr>
          <p:cNvPr id="4" name="Footer Placeholder 3">
            <a:extLst>
              <a:ext uri="{FF2B5EF4-FFF2-40B4-BE49-F238E27FC236}">
                <a16:creationId xmlns:a16="http://schemas.microsoft.com/office/drawing/2014/main" id="{5872F6B8-20F8-7A4B-BAE3-EA34C3BE2248}"/>
              </a:ext>
            </a:extLst>
          </p:cNvPr>
          <p:cNvSpPr>
            <a:spLocks noGrp="1"/>
          </p:cNvSpPr>
          <p:nvPr>
            <p:ph type="ftr" sz="quarter" idx="11"/>
          </p:nvPr>
        </p:nvSpPr>
        <p:spPr/>
        <p:txBody>
          <a:bodyPr/>
          <a:lstStyle/>
          <a:p>
            <a:endParaRPr lang="en-FI"/>
          </a:p>
        </p:txBody>
      </p:sp>
      <p:sp>
        <p:nvSpPr>
          <p:cNvPr id="5" name="Slide Number Placeholder 4">
            <a:extLst>
              <a:ext uri="{FF2B5EF4-FFF2-40B4-BE49-F238E27FC236}">
                <a16:creationId xmlns:a16="http://schemas.microsoft.com/office/drawing/2014/main" id="{4CE5B568-BEE1-B445-B219-CDD0E9A6D0D5}"/>
              </a:ext>
            </a:extLst>
          </p:cNvPr>
          <p:cNvSpPr>
            <a:spLocks noGrp="1"/>
          </p:cNvSpPr>
          <p:nvPr>
            <p:ph type="sldNum" sz="quarter" idx="12"/>
          </p:nvPr>
        </p:nvSpPr>
        <p:spPr/>
        <p:txBody>
          <a:bodyPr/>
          <a:lstStyle/>
          <a:p>
            <a:fld id="{23B13CA3-B24B-B940-A108-831A9EC54F6D}" type="slidenum">
              <a:rPr lang="en-FI" smtClean="0"/>
              <a:t>‹#›</a:t>
            </a:fld>
            <a:endParaRPr lang="en-FI"/>
          </a:p>
        </p:txBody>
      </p:sp>
      <p:sp>
        <p:nvSpPr>
          <p:cNvPr id="9" name="Title Placeholder 1">
            <a:extLst>
              <a:ext uri="{FF2B5EF4-FFF2-40B4-BE49-F238E27FC236}">
                <a16:creationId xmlns:a16="http://schemas.microsoft.com/office/drawing/2014/main" id="{734E868F-BA6B-AF49-BD3A-DC6DC2E50DAD}"/>
              </a:ext>
            </a:extLst>
          </p:cNvPr>
          <p:cNvSpPr>
            <a:spLocks noGrp="1"/>
          </p:cNvSpPr>
          <p:nvPr>
            <p:ph type="title" hasCustomPrompt="1"/>
          </p:nvPr>
        </p:nvSpPr>
        <p:spPr>
          <a:xfrm>
            <a:off x="787908" y="817666"/>
            <a:ext cx="10565892" cy="711264"/>
          </a:xfrm>
          <a:prstGeom prst="rect">
            <a:avLst/>
          </a:prstGeom>
        </p:spPr>
        <p:txBody>
          <a:bodyPr vert="horz" lIns="91440" tIns="45720" rIns="91440" bIns="45720" rtlCol="0" anchor="ctr">
            <a:noAutofit/>
          </a:bodyPr>
          <a:lstStyle>
            <a:lvl1pPr>
              <a:defRPr sz="3600"/>
            </a:lvl1pPr>
          </a:lstStyle>
          <a:p>
            <a:r>
              <a:rPr lang="en-GB" dirty="0" err="1"/>
              <a:t>Esimerkkiotsikko</a:t>
            </a:r>
            <a:endParaRPr lang="en-FI" dirty="0"/>
          </a:p>
        </p:txBody>
      </p:sp>
      <p:sp>
        <p:nvSpPr>
          <p:cNvPr id="11" name="Text Placeholder 10">
            <a:extLst>
              <a:ext uri="{FF2B5EF4-FFF2-40B4-BE49-F238E27FC236}">
                <a16:creationId xmlns:a16="http://schemas.microsoft.com/office/drawing/2014/main" id="{12476093-50C1-4B4A-AC12-3898FA54CE77}"/>
              </a:ext>
            </a:extLst>
          </p:cNvPr>
          <p:cNvSpPr>
            <a:spLocks noGrp="1"/>
          </p:cNvSpPr>
          <p:nvPr>
            <p:ph type="body" sz="quarter" idx="13" hasCustomPrompt="1"/>
          </p:nvPr>
        </p:nvSpPr>
        <p:spPr>
          <a:xfrm>
            <a:off x="787400" y="1765216"/>
            <a:ext cx="10566400" cy="4275118"/>
          </a:xfrm>
        </p:spPr>
        <p:txBody>
          <a:bodyPr/>
          <a:lstStyle/>
          <a:p>
            <a:pPr lvl="0"/>
            <a:r>
              <a:rPr lang="en-GB" dirty="0" err="1"/>
              <a:t>Esimerkkiteksti</a:t>
            </a:r>
            <a:endParaRPr lang="en-GB" dirty="0"/>
          </a:p>
        </p:txBody>
      </p:sp>
    </p:spTree>
    <p:extLst>
      <p:ext uri="{BB962C8B-B14F-4D97-AF65-F5344CB8AC3E}">
        <p14:creationId xmlns:p14="http://schemas.microsoft.com/office/powerpoint/2010/main" val="1911692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Sin-koko sivun teksti">
    <p:bg>
      <p:bgPr>
        <a:solidFill>
          <a:schemeClr val="bg1">
            <a:lumMod val="95000"/>
            <a:lumOff val="5000"/>
          </a:schemeClr>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8C4E841-DC94-5141-A233-B135B8C335A5}"/>
              </a:ext>
            </a:extLst>
          </p:cNvPr>
          <p:cNvSpPr>
            <a:spLocks noGrp="1"/>
          </p:cNvSpPr>
          <p:nvPr>
            <p:ph type="dt" sz="half" idx="10"/>
          </p:nvPr>
        </p:nvSpPr>
        <p:spPr/>
        <p:txBody>
          <a:bodyPr/>
          <a:lstStyle/>
          <a:p>
            <a:fld id="{83915C5F-7FF8-174D-B12B-AAA167451C93}" type="datetimeFigureOut">
              <a:rPr lang="en-FI" smtClean="0"/>
              <a:t>10/30/2024</a:t>
            </a:fld>
            <a:endParaRPr lang="en-FI"/>
          </a:p>
        </p:txBody>
      </p:sp>
      <p:sp>
        <p:nvSpPr>
          <p:cNvPr id="4" name="Footer Placeholder 3">
            <a:extLst>
              <a:ext uri="{FF2B5EF4-FFF2-40B4-BE49-F238E27FC236}">
                <a16:creationId xmlns:a16="http://schemas.microsoft.com/office/drawing/2014/main" id="{98035624-13AC-5246-9B52-9F5E945E2129}"/>
              </a:ext>
            </a:extLst>
          </p:cNvPr>
          <p:cNvSpPr>
            <a:spLocks noGrp="1"/>
          </p:cNvSpPr>
          <p:nvPr>
            <p:ph type="ftr" sz="quarter" idx="11"/>
          </p:nvPr>
        </p:nvSpPr>
        <p:spPr/>
        <p:txBody>
          <a:bodyPr/>
          <a:lstStyle/>
          <a:p>
            <a:endParaRPr lang="en-FI"/>
          </a:p>
        </p:txBody>
      </p:sp>
      <p:sp>
        <p:nvSpPr>
          <p:cNvPr id="5" name="Slide Number Placeholder 4">
            <a:extLst>
              <a:ext uri="{FF2B5EF4-FFF2-40B4-BE49-F238E27FC236}">
                <a16:creationId xmlns:a16="http://schemas.microsoft.com/office/drawing/2014/main" id="{FBA94BA6-3C29-B84C-84AE-C33793AC8A22}"/>
              </a:ext>
            </a:extLst>
          </p:cNvPr>
          <p:cNvSpPr>
            <a:spLocks noGrp="1"/>
          </p:cNvSpPr>
          <p:nvPr>
            <p:ph type="sldNum" sz="quarter" idx="12"/>
          </p:nvPr>
        </p:nvSpPr>
        <p:spPr/>
        <p:txBody>
          <a:bodyPr/>
          <a:lstStyle/>
          <a:p>
            <a:fld id="{23B13CA3-B24B-B940-A108-831A9EC54F6D}" type="slidenum">
              <a:rPr lang="en-FI" smtClean="0"/>
              <a:t>‹#›</a:t>
            </a:fld>
            <a:endParaRPr lang="en-FI"/>
          </a:p>
        </p:txBody>
      </p:sp>
      <p:sp>
        <p:nvSpPr>
          <p:cNvPr id="9" name="Title Placeholder 1">
            <a:extLst>
              <a:ext uri="{FF2B5EF4-FFF2-40B4-BE49-F238E27FC236}">
                <a16:creationId xmlns:a16="http://schemas.microsoft.com/office/drawing/2014/main" id="{54AF5B85-A444-0A43-95B1-E94B5813042D}"/>
              </a:ext>
            </a:extLst>
          </p:cNvPr>
          <p:cNvSpPr>
            <a:spLocks noGrp="1"/>
          </p:cNvSpPr>
          <p:nvPr>
            <p:ph type="title" hasCustomPrompt="1"/>
          </p:nvPr>
        </p:nvSpPr>
        <p:spPr>
          <a:xfrm>
            <a:off x="964371" y="1053952"/>
            <a:ext cx="10265102" cy="635293"/>
          </a:xfrm>
          <a:prstGeom prst="rect">
            <a:avLst/>
          </a:prstGeom>
        </p:spPr>
        <p:txBody>
          <a:bodyPr vert="horz" lIns="91440" tIns="45720" rIns="91440" bIns="45720" rtlCol="0" anchor="ctr">
            <a:normAutofit/>
          </a:bodyPr>
          <a:lstStyle>
            <a:lvl1pPr>
              <a:defRPr sz="3600"/>
            </a:lvl1pPr>
          </a:lstStyle>
          <a:p>
            <a:r>
              <a:rPr lang="en-GB" dirty="0" err="1"/>
              <a:t>Esimerkkiotsikko</a:t>
            </a:r>
            <a:endParaRPr lang="en-FI" dirty="0"/>
          </a:p>
        </p:txBody>
      </p:sp>
      <p:sp>
        <p:nvSpPr>
          <p:cNvPr id="10" name="Text Placeholder 10">
            <a:extLst>
              <a:ext uri="{FF2B5EF4-FFF2-40B4-BE49-F238E27FC236}">
                <a16:creationId xmlns:a16="http://schemas.microsoft.com/office/drawing/2014/main" id="{6A7DBB01-5A09-1D4A-A755-884F75101609}"/>
              </a:ext>
            </a:extLst>
          </p:cNvPr>
          <p:cNvSpPr>
            <a:spLocks noGrp="1"/>
          </p:cNvSpPr>
          <p:nvPr>
            <p:ph type="body" sz="quarter" idx="13" hasCustomPrompt="1"/>
          </p:nvPr>
        </p:nvSpPr>
        <p:spPr>
          <a:xfrm>
            <a:off x="964371" y="2005263"/>
            <a:ext cx="10265103" cy="3798786"/>
          </a:xfrm>
        </p:spPr>
        <p:txBody>
          <a:bodyPr/>
          <a:lstStyle>
            <a:lvl1pPr marL="0" indent="0">
              <a:buFont typeface="Arial" panose="020B0604020202020204" pitchFamily="34" charset="0"/>
              <a:buNone/>
              <a:defRPr/>
            </a:lvl1pPr>
          </a:lstStyle>
          <a:p>
            <a:pPr lvl="0"/>
            <a:r>
              <a:rPr lang="en-GB" dirty="0" err="1"/>
              <a:t>Esimerkkiteksti</a:t>
            </a:r>
            <a:endParaRPr lang="en-GB" dirty="0"/>
          </a:p>
        </p:txBody>
      </p:sp>
      <p:pic>
        <p:nvPicPr>
          <p:cNvPr id="7" name="Picture 6">
            <a:extLst>
              <a:ext uri="{FF2B5EF4-FFF2-40B4-BE49-F238E27FC236}">
                <a16:creationId xmlns:a16="http://schemas.microsoft.com/office/drawing/2014/main" id="{E4B47FBE-1157-F546-89BC-377E7C11CDB7}"/>
              </a:ext>
            </a:extLst>
          </p:cNvPr>
          <p:cNvPicPr>
            <a:picLocks noChangeAspect="1"/>
          </p:cNvPicPr>
          <p:nvPr userDrawn="1"/>
        </p:nvPicPr>
        <p:blipFill>
          <a:blip r:embed="rId2"/>
          <a:stretch>
            <a:fillRect/>
          </a:stretch>
        </p:blipFill>
        <p:spPr>
          <a:xfrm>
            <a:off x="4942763" y="5836697"/>
            <a:ext cx="2306480" cy="776515"/>
          </a:xfrm>
          <a:prstGeom prst="rect">
            <a:avLst/>
          </a:prstGeom>
        </p:spPr>
      </p:pic>
    </p:spTree>
    <p:extLst>
      <p:ext uri="{BB962C8B-B14F-4D97-AF65-F5344CB8AC3E}">
        <p14:creationId xmlns:p14="http://schemas.microsoft.com/office/powerpoint/2010/main" val="3517944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74465" y="753228"/>
            <a:ext cx="10119052" cy="1080938"/>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1074465" y="1970690"/>
            <a:ext cx="10119052" cy="380069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9" name="Picture 8">
            <a:extLst>
              <a:ext uri="{FF2B5EF4-FFF2-40B4-BE49-F238E27FC236}">
                <a16:creationId xmlns:a16="http://schemas.microsoft.com/office/drawing/2014/main" id="{8416DA40-5760-9947-ADA6-0C38DE19EBFA}"/>
              </a:ext>
            </a:extLst>
          </p:cNvPr>
          <p:cNvPicPr>
            <a:picLocks noChangeAspect="1"/>
          </p:cNvPicPr>
          <p:nvPr userDrawn="1"/>
        </p:nvPicPr>
        <p:blipFill>
          <a:blip r:embed="rId13"/>
          <a:stretch>
            <a:fillRect/>
          </a:stretch>
        </p:blipFill>
        <p:spPr>
          <a:xfrm>
            <a:off x="4942762" y="5836699"/>
            <a:ext cx="2306477" cy="776514"/>
          </a:xfrm>
          <a:prstGeom prst="rect">
            <a:avLst/>
          </a:prstGeom>
        </p:spPr>
      </p:pic>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708" r:id="rId4"/>
    <p:sldLayoutId id="2147483720" r:id="rId5"/>
    <p:sldLayoutId id="2147483684" r:id="rId6"/>
    <p:sldLayoutId id="2147483696" r:id="rId7"/>
    <p:sldLayoutId id="2147483669" r:id="rId8"/>
    <p:sldLayoutId id="2147483670" r:id="rId9"/>
    <p:sldLayoutId id="2147483671" r:id="rId10"/>
    <p:sldLayoutId id="2147483672" r:id="rId11"/>
  </p:sldLayoutIdLst>
  <p:hf sldNum="0" hdr="0" ftr="0" dt="0"/>
  <p:txStyles>
    <p:titleStyle>
      <a:lvl1pPr algn="l" defTabSz="914400" rtl="0" eaLnBrk="1" latinLnBrk="0" hangingPunct="1">
        <a:lnSpc>
          <a:spcPct val="90000"/>
        </a:lnSpc>
        <a:spcBef>
          <a:spcPct val="0"/>
        </a:spcBef>
        <a:buNone/>
        <a:defRPr sz="5000" b="1" kern="1200" spc="-80" baseline="0">
          <a:solidFill>
            <a:srgbClr val="1C304A"/>
          </a:solidFill>
          <a:latin typeface="Corbel" panose="020B0503020204020204" pitchFamily="34" charset="0"/>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000" kern="1200" spc="-30" baseline="0">
          <a:solidFill>
            <a:srgbClr val="1C304A"/>
          </a:solidFill>
          <a:latin typeface="Corbel" panose="020B0503020204020204" pitchFamily="34" charset="0"/>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spc="-30" baseline="0">
          <a:solidFill>
            <a:srgbClr val="1C304A"/>
          </a:solidFill>
          <a:latin typeface="Corbel" panose="020B0503020204020204" pitchFamily="34" charset="0"/>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spc="-30" baseline="0">
          <a:solidFill>
            <a:srgbClr val="1C304A"/>
          </a:solidFill>
          <a:latin typeface="Corbel" panose="020B0503020204020204" pitchFamily="34" charset="0"/>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400" kern="1200" spc="-30" baseline="0">
          <a:solidFill>
            <a:srgbClr val="1C304A"/>
          </a:solidFill>
          <a:latin typeface="Corbel" panose="020B0503020204020204" pitchFamily="34" charset="0"/>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400" kern="1200" spc="-30" baseline="0">
          <a:solidFill>
            <a:srgbClr val="1C304A"/>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hyperlink" Target="https://youtu.be/pgj-c8WdxA4"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2CA52-6CCE-D649-B1F4-3471D30A3143}"/>
              </a:ext>
            </a:extLst>
          </p:cNvPr>
          <p:cNvSpPr>
            <a:spLocks noGrp="1"/>
          </p:cNvSpPr>
          <p:nvPr>
            <p:ph type="title"/>
          </p:nvPr>
        </p:nvSpPr>
        <p:spPr>
          <a:xfrm>
            <a:off x="1074465" y="611334"/>
            <a:ext cx="10119052" cy="1080938"/>
          </a:xfrm>
        </p:spPr>
        <p:txBody>
          <a:bodyPr>
            <a:normAutofit/>
          </a:bodyPr>
          <a:lstStyle/>
          <a:p>
            <a:r>
              <a:rPr lang="sv-SE" sz="3200" dirty="0"/>
              <a:t>Till läraren före lektionen IDENTIFIERA &amp; AGERA</a:t>
            </a:r>
            <a:endParaRPr lang="en-FI" sz="3200" dirty="0"/>
          </a:p>
        </p:txBody>
      </p:sp>
      <p:sp>
        <p:nvSpPr>
          <p:cNvPr id="3" name="Content Placeholder 2">
            <a:extLst>
              <a:ext uri="{FF2B5EF4-FFF2-40B4-BE49-F238E27FC236}">
                <a16:creationId xmlns:a16="http://schemas.microsoft.com/office/drawing/2014/main" id="{56A83B6A-CBDE-CA44-9B66-8004E6A86A13}"/>
              </a:ext>
            </a:extLst>
          </p:cNvPr>
          <p:cNvSpPr>
            <a:spLocks noGrp="1"/>
          </p:cNvSpPr>
          <p:nvPr>
            <p:ph idx="1"/>
          </p:nvPr>
        </p:nvSpPr>
        <p:spPr>
          <a:xfrm>
            <a:off x="1074465" y="1834166"/>
            <a:ext cx="10119052" cy="4102023"/>
          </a:xfrm>
        </p:spPr>
        <p:txBody>
          <a:bodyPr>
            <a:normAutofit fontScale="77500" lnSpcReduction="20000"/>
          </a:bodyPr>
          <a:lstStyle/>
          <a:p>
            <a:pPr marL="0" indent="0">
              <a:buNone/>
            </a:pPr>
            <a:r>
              <a:rPr lang="en-GB" b="1" spc="-10" dirty="0" err="1"/>
              <a:t>Lektionens</a:t>
            </a:r>
            <a:r>
              <a:rPr lang="en-GB" b="1" spc="-10" dirty="0"/>
              <a:t> </a:t>
            </a:r>
            <a:r>
              <a:rPr lang="en-GB" b="1" spc="-10" dirty="0" err="1"/>
              <a:t>längd</a:t>
            </a:r>
            <a:r>
              <a:rPr lang="en-GB" b="1" spc="-10" dirty="0"/>
              <a:t>:</a:t>
            </a:r>
          </a:p>
          <a:p>
            <a:r>
              <a:rPr lang="sv-SE" spc="-10" dirty="0"/>
              <a:t>45 minuter: Materialet kan behandlas under en lektion. I så fall kan gruppuppgifterna i slutet ges som hemuppgift till eleverna.</a:t>
            </a:r>
          </a:p>
          <a:p>
            <a:r>
              <a:rPr lang="sv-SE" spc="-10" dirty="0"/>
              <a:t>2 x 45 minuter: Materialet kan delas upp på två lektioner. Då kan man diskutera mer under lektionerna och göra gruppuppgifterna i slutet. </a:t>
            </a:r>
          </a:p>
          <a:p>
            <a:r>
              <a:rPr lang="sv-SE" spc="-10" dirty="0"/>
              <a:t>I anteckningarna till diorna och i lärarens handbok finns mer information om behandlingen av de olika delarna. I kommentarerna finns också exempelfall.</a:t>
            </a:r>
          </a:p>
          <a:p>
            <a:r>
              <a:rPr lang="sv-SE" spc="-10" dirty="0"/>
              <a:t>I början av lektionen ska man se videon som introduktion till dagens ämne (Kom ihåg att öppna länken färdigt i webbläsaren)</a:t>
            </a:r>
          </a:p>
        </p:txBody>
      </p:sp>
    </p:spTree>
    <p:extLst>
      <p:ext uri="{BB962C8B-B14F-4D97-AF65-F5344CB8AC3E}">
        <p14:creationId xmlns:p14="http://schemas.microsoft.com/office/powerpoint/2010/main" val="26397717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32E17-B325-204A-821A-F8FC0BCCF612}"/>
              </a:ext>
            </a:extLst>
          </p:cNvPr>
          <p:cNvSpPr>
            <a:spLocks noGrp="1"/>
          </p:cNvSpPr>
          <p:nvPr>
            <p:ph type="title"/>
          </p:nvPr>
        </p:nvSpPr>
        <p:spPr>
          <a:xfrm>
            <a:off x="1018545" y="1380756"/>
            <a:ext cx="8340608" cy="1080939"/>
          </a:xfrm>
        </p:spPr>
        <p:txBody>
          <a:bodyPr/>
          <a:lstStyle/>
          <a:p>
            <a:pPr algn="ctr"/>
            <a:r>
              <a:rPr lang="fi-FI" dirty="0" err="1">
                <a:solidFill>
                  <a:srgbClr val="E62200"/>
                </a:solidFill>
              </a:rPr>
              <a:t>Rasism</a:t>
            </a:r>
            <a:endParaRPr lang="en-FI" dirty="0">
              <a:solidFill>
                <a:srgbClr val="E62200"/>
              </a:solidFill>
            </a:endParaRPr>
          </a:p>
        </p:txBody>
      </p:sp>
      <p:sp>
        <p:nvSpPr>
          <p:cNvPr id="3" name="Content Placeholder 2">
            <a:extLst>
              <a:ext uri="{FF2B5EF4-FFF2-40B4-BE49-F238E27FC236}">
                <a16:creationId xmlns:a16="http://schemas.microsoft.com/office/drawing/2014/main" id="{91B7C9DB-E2A1-EA48-B267-833F0C1F0605}"/>
              </a:ext>
            </a:extLst>
          </p:cNvPr>
          <p:cNvSpPr>
            <a:spLocks noGrp="1"/>
          </p:cNvSpPr>
          <p:nvPr>
            <p:ph idx="1"/>
          </p:nvPr>
        </p:nvSpPr>
        <p:spPr>
          <a:xfrm>
            <a:off x="1837765" y="2320663"/>
            <a:ext cx="6840071" cy="3247534"/>
          </a:xfrm>
        </p:spPr>
        <p:txBody>
          <a:bodyPr/>
          <a:lstStyle/>
          <a:p>
            <a:pPr marL="0" indent="0" algn="ctr">
              <a:buNone/>
            </a:pPr>
            <a:r>
              <a:rPr lang="sv-SE" dirty="0"/>
              <a:t>En människa eller grupp av människor försätts i en sämre ställning till exempel med anledning av en faktisk eller antagen grund, som gäller ursprung, hudfärg, nationalitet, språk eller religion.</a:t>
            </a:r>
            <a:endParaRPr lang="en-GB" dirty="0" err="1"/>
          </a:p>
        </p:txBody>
      </p:sp>
      <p:sp>
        <p:nvSpPr>
          <p:cNvPr id="4" name="Content Placeholder 2">
            <a:extLst>
              <a:ext uri="{FF2B5EF4-FFF2-40B4-BE49-F238E27FC236}">
                <a16:creationId xmlns:a16="http://schemas.microsoft.com/office/drawing/2014/main" id="{F781469E-ECC6-F645-B571-F5FBB2AE4C8E}"/>
              </a:ext>
            </a:extLst>
          </p:cNvPr>
          <p:cNvSpPr txBox="1">
            <a:spLocks/>
          </p:cNvSpPr>
          <p:nvPr/>
        </p:nvSpPr>
        <p:spPr>
          <a:xfrm>
            <a:off x="1851575" y="2353330"/>
            <a:ext cx="6840071" cy="3247534"/>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3000" kern="1200" spc="-30" baseline="0">
                <a:solidFill>
                  <a:srgbClr val="1C304A"/>
                </a:solidFill>
                <a:latin typeface="Corbel" panose="020B0503020204020204" pitchFamily="34" charset="0"/>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spc="-30" baseline="0">
                <a:solidFill>
                  <a:srgbClr val="1C304A"/>
                </a:solidFill>
                <a:latin typeface="Corbel" panose="020B0503020204020204" pitchFamily="34" charset="0"/>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spc="-30" baseline="0">
                <a:solidFill>
                  <a:srgbClr val="1C304A"/>
                </a:solidFill>
                <a:latin typeface="Corbel" panose="020B0503020204020204" pitchFamily="34" charset="0"/>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400" kern="1200" spc="-30" baseline="0">
                <a:solidFill>
                  <a:srgbClr val="1C304A"/>
                </a:solidFill>
                <a:latin typeface="Corbel" panose="020B0503020204020204" pitchFamily="34" charset="0"/>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400" kern="1200" spc="-30" baseline="0">
                <a:solidFill>
                  <a:srgbClr val="1C304A"/>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ctr">
              <a:buNone/>
            </a:pPr>
            <a:r>
              <a:rPr lang="sv-SE" dirty="0"/>
              <a:t>Rasism är inte enbart enskilda människors handlingar, utan rasismen visar sig också i samhällets strukturer och i vanor.</a:t>
            </a:r>
            <a:endParaRPr lang="en-GB" dirty="0" err="1"/>
          </a:p>
        </p:txBody>
      </p:sp>
      <p:pic>
        <p:nvPicPr>
          <p:cNvPr id="5" name="Picture 4">
            <a:extLst>
              <a:ext uri="{FF2B5EF4-FFF2-40B4-BE49-F238E27FC236}">
                <a16:creationId xmlns:a16="http://schemas.microsoft.com/office/drawing/2014/main" id="{25950445-F8ED-2D44-9744-0EED4397800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893013" y="5836699"/>
            <a:ext cx="2306477" cy="776514"/>
          </a:xfrm>
          <a:prstGeom prst="rect">
            <a:avLst/>
          </a:prstGeom>
        </p:spPr>
      </p:pic>
      <p:pic>
        <p:nvPicPr>
          <p:cNvPr id="7" name="Picture 6">
            <a:extLst>
              <a:ext uri="{FF2B5EF4-FFF2-40B4-BE49-F238E27FC236}">
                <a16:creationId xmlns:a16="http://schemas.microsoft.com/office/drawing/2014/main" id="{840B4D41-5523-B245-8D1C-E91D3D62A28C}"/>
              </a:ext>
              <a:ext uri="{C183D7F6-B498-43B3-948B-1728B52AA6E4}">
                <adec:decorative xmlns:adec="http://schemas.microsoft.com/office/drawing/2017/decorative" val="1"/>
              </a:ext>
            </a:extLst>
          </p:cNvPr>
          <p:cNvPicPr>
            <a:picLocks noChangeAspect="1"/>
          </p:cNvPicPr>
          <p:nvPr/>
        </p:nvPicPr>
        <p:blipFill rotWithShape="1">
          <a:blip r:embed="rId4"/>
          <a:srcRect r="50000"/>
          <a:stretch/>
        </p:blipFill>
        <p:spPr>
          <a:xfrm>
            <a:off x="0" y="0"/>
            <a:ext cx="6096000" cy="6858000"/>
          </a:xfrm>
          <a:prstGeom prst="rect">
            <a:avLst/>
          </a:prstGeom>
        </p:spPr>
      </p:pic>
      <p:pic>
        <p:nvPicPr>
          <p:cNvPr id="9" name="Picture 8">
            <a:extLst>
              <a:ext uri="{FF2B5EF4-FFF2-40B4-BE49-F238E27FC236}">
                <a16:creationId xmlns:a16="http://schemas.microsoft.com/office/drawing/2014/main" id="{C80A2D09-CE37-9E49-A65C-2C8B42079E80}"/>
              </a:ext>
              <a:ext uri="{C183D7F6-B498-43B3-948B-1728B52AA6E4}">
                <adec:decorative xmlns:adec="http://schemas.microsoft.com/office/drawing/2017/decorative" val="1"/>
              </a:ext>
            </a:extLst>
          </p:cNvPr>
          <p:cNvPicPr>
            <a:picLocks noChangeAspect="1"/>
          </p:cNvPicPr>
          <p:nvPr/>
        </p:nvPicPr>
        <p:blipFill rotWithShape="1">
          <a:blip r:embed="rId5"/>
          <a:srcRect l="68454"/>
          <a:stretch/>
        </p:blipFill>
        <p:spPr>
          <a:xfrm>
            <a:off x="8345978" y="0"/>
            <a:ext cx="3846022" cy="6858000"/>
          </a:xfrm>
          <a:prstGeom prst="rect">
            <a:avLst/>
          </a:prstGeom>
        </p:spPr>
      </p:pic>
    </p:spTree>
    <p:extLst>
      <p:ext uri="{BB962C8B-B14F-4D97-AF65-F5344CB8AC3E}">
        <p14:creationId xmlns:p14="http://schemas.microsoft.com/office/powerpoint/2010/main" val="4247847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CA002E7-A25E-0849-A7DA-E4BE36B372D3}"/>
              </a:ext>
              <a:ext uri="{C183D7F6-B498-43B3-948B-1728B52AA6E4}">
                <adec:decorative xmlns:adec="http://schemas.microsoft.com/office/drawing/2017/decorative" val="1"/>
              </a:ext>
            </a:extLst>
          </p:cNvPr>
          <p:cNvPicPr>
            <a:picLocks noChangeAspect="1"/>
          </p:cNvPicPr>
          <p:nvPr/>
        </p:nvPicPr>
        <p:blipFill rotWithShape="1">
          <a:blip r:embed="rId3"/>
          <a:srcRect l="67500"/>
          <a:stretch/>
        </p:blipFill>
        <p:spPr>
          <a:xfrm>
            <a:off x="8229600" y="0"/>
            <a:ext cx="3962400" cy="6858000"/>
          </a:xfrm>
          <a:prstGeom prst="rect">
            <a:avLst/>
          </a:prstGeom>
        </p:spPr>
      </p:pic>
      <p:pic>
        <p:nvPicPr>
          <p:cNvPr id="6" name="Picture 5">
            <a:extLst>
              <a:ext uri="{FF2B5EF4-FFF2-40B4-BE49-F238E27FC236}">
                <a16:creationId xmlns:a16="http://schemas.microsoft.com/office/drawing/2014/main" id="{C8FE713B-BE66-C242-AC24-94FB88C17D40}"/>
              </a:ext>
              <a:ext uri="{C183D7F6-B498-43B3-948B-1728B52AA6E4}">
                <adec:decorative xmlns:adec="http://schemas.microsoft.com/office/drawing/2017/decorative" val="1"/>
              </a:ext>
            </a:extLst>
          </p:cNvPr>
          <p:cNvPicPr>
            <a:picLocks noChangeAspect="1"/>
          </p:cNvPicPr>
          <p:nvPr/>
        </p:nvPicPr>
        <p:blipFill rotWithShape="1">
          <a:blip r:embed="rId4"/>
          <a:srcRect r="67500"/>
          <a:stretch/>
        </p:blipFill>
        <p:spPr>
          <a:xfrm>
            <a:off x="0" y="0"/>
            <a:ext cx="3962400" cy="6858000"/>
          </a:xfrm>
          <a:prstGeom prst="rect">
            <a:avLst/>
          </a:prstGeom>
        </p:spPr>
      </p:pic>
      <p:sp>
        <p:nvSpPr>
          <p:cNvPr id="2" name="Title 1">
            <a:extLst>
              <a:ext uri="{FF2B5EF4-FFF2-40B4-BE49-F238E27FC236}">
                <a16:creationId xmlns:a16="http://schemas.microsoft.com/office/drawing/2014/main" id="{F2132E17-B325-204A-821A-F8FC0BCCF612}"/>
              </a:ext>
            </a:extLst>
          </p:cNvPr>
          <p:cNvSpPr>
            <a:spLocks noGrp="1"/>
          </p:cNvSpPr>
          <p:nvPr>
            <p:ph type="title"/>
          </p:nvPr>
        </p:nvSpPr>
        <p:spPr>
          <a:xfrm>
            <a:off x="979322" y="1602910"/>
            <a:ext cx="10119052" cy="1080939"/>
          </a:xfrm>
        </p:spPr>
        <p:txBody>
          <a:bodyPr>
            <a:normAutofit/>
          </a:bodyPr>
          <a:lstStyle/>
          <a:p>
            <a:pPr algn="ctr"/>
            <a:r>
              <a:rPr lang="en-GB" dirty="0" err="1">
                <a:solidFill>
                  <a:srgbClr val="E62200"/>
                </a:solidFill>
              </a:rPr>
              <a:t>Rimliga</a:t>
            </a:r>
            <a:r>
              <a:rPr lang="en-GB" dirty="0">
                <a:solidFill>
                  <a:srgbClr val="E62200"/>
                </a:solidFill>
              </a:rPr>
              <a:t> </a:t>
            </a:r>
            <a:r>
              <a:rPr lang="en-GB" dirty="0" err="1">
                <a:solidFill>
                  <a:srgbClr val="E62200"/>
                </a:solidFill>
              </a:rPr>
              <a:t>anpassningar</a:t>
            </a:r>
            <a:endParaRPr lang="en-FI" dirty="0">
              <a:solidFill>
                <a:srgbClr val="E62200"/>
              </a:solidFill>
            </a:endParaRPr>
          </a:p>
        </p:txBody>
      </p:sp>
      <p:sp>
        <p:nvSpPr>
          <p:cNvPr id="3" name="Content Placeholder 2">
            <a:extLst>
              <a:ext uri="{FF2B5EF4-FFF2-40B4-BE49-F238E27FC236}">
                <a16:creationId xmlns:a16="http://schemas.microsoft.com/office/drawing/2014/main" id="{91B7C9DB-E2A1-EA48-B267-833F0C1F0605}"/>
              </a:ext>
            </a:extLst>
          </p:cNvPr>
          <p:cNvSpPr>
            <a:spLocks noGrp="1"/>
          </p:cNvSpPr>
          <p:nvPr>
            <p:ph idx="1"/>
          </p:nvPr>
        </p:nvSpPr>
        <p:spPr>
          <a:xfrm>
            <a:off x="2523565" y="2872658"/>
            <a:ext cx="7144871" cy="3247534"/>
          </a:xfrm>
        </p:spPr>
        <p:txBody>
          <a:bodyPr/>
          <a:lstStyle/>
          <a:p>
            <a:pPr marL="0" indent="0" algn="ctr">
              <a:buNone/>
            </a:pPr>
            <a:r>
              <a:rPr lang="sv-SE" dirty="0"/>
              <a:t>Personer med funktionsnedsättning har rätt till sådana arrangemang som säkerställer bland annat lika tillgång till tjänster (t.ex. hjälpmedel eller assistent). </a:t>
            </a:r>
            <a:endParaRPr lang="en-FI" dirty="0"/>
          </a:p>
        </p:txBody>
      </p:sp>
      <p:sp>
        <p:nvSpPr>
          <p:cNvPr id="4" name="Content Placeholder 2">
            <a:extLst>
              <a:ext uri="{FF2B5EF4-FFF2-40B4-BE49-F238E27FC236}">
                <a16:creationId xmlns:a16="http://schemas.microsoft.com/office/drawing/2014/main" id="{F781469E-ECC6-F645-B571-F5FBB2AE4C8E}"/>
              </a:ext>
            </a:extLst>
          </p:cNvPr>
          <p:cNvSpPr txBox="1">
            <a:spLocks/>
          </p:cNvSpPr>
          <p:nvPr/>
        </p:nvSpPr>
        <p:spPr>
          <a:xfrm>
            <a:off x="2394473" y="2872658"/>
            <a:ext cx="6929718" cy="3247534"/>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3000" kern="1200" spc="-30" baseline="0">
                <a:solidFill>
                  <a:srgbClr val="1C304A"/>
                </a:solidFill>
                <a:latin typeface="Corbel" panose="020B0503020204020204" pitchFamily="34" charset="0"/>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spc="-30" baseline="0">
                <a:solidFill>
                  <a:srgbClr val="1C304A"/>
                </a:solidFill>
                <a:latin typeface="Corbel" panose="020B0503020204020204" pitchFamily="34" charset="0"/>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spc="-30" baseline="0">
                <a:solidFill>
                  <a:srgbClr val="1C304A"/>
                </a:solidFill>
                <a:latin typeface="Corbel" panose="020B0503020204020204" pitchFamily="34" charset="0"/>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400" kern="1200" spc="-30" baseline="0">
                <a:solidFill>
                  <a:srgbClr val="1C304A"/>
                </a:solidFill>
                <a:latin typeface="Corbel" panose="020B0503020204020204" pitchFamily="34" charset="0"/>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400" kern="1200" spc="-30" baseline="0">
                <a:solidFill>
                  <a:srgbClr val="1C304A"/>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ctr">
              <a:buNone/>
            </a:pPr>
            <a:r>
              <a:rPr lang="sv-SE" dirty="0"/>
              <a:t>Försummelse av sådana arrangemang</a:t>
            </a:r>
          </a:p>
          <a:p>
            <a:pPr marL="0" indent="0" algn="ctr">
              <a:buNone/>
            </a:pPr>
            <a:r>
              <a:rPr lang="sv-SE" dirty="0"/>
              <a:t>är diskriminering</a:t>
            </a:r>
          </a:p>
        </p:txBody>
      </p:sp>
    </p:spTree>
    <p:extLst>
      <p:ext uri="{BB962C8B-B14F-4D97-AF65-F5344CB8AC3E}">
        <p14:creationId xmlns:p14="http://schemas.microsoft.com/office/powerpoint/2010/main" val="1484811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DDDC"/>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20C78AB-FF3C-FF47-8E6B-158AF92F87E4}"/>
              </a:ext>
              <a:ext uri="{C183D7F6-B498-43B3-948B-1728B52AA6E4}">
                <adec:decorative xmlns:adec="http://schemas.microsoft.com/office/drawing/2017/decorative" val="1"/>
              </a:ext>
            </a:extLst>
          </p:cNvPr>
          <p:cNvPicPr>
            <a:picLocks noChangeAspect="1"/>
          </p:cNvPicPr>
          <p:nvPr/>
        </p:nvPicPr>
        <p:blipFill rotWithShape="1">
          <a:blip r:embed="rId3"/>
          <a:srcRect r="70409"/>
          <a:stretch/>
        </p:blipFill>
        <p:spPr>
          <a:xfrm>
            <a:off x="0" y="0"/>
            <a:ext cx="3607724" cy="6858000"/>
          </a:xfrm>
          <a:prstGeom prst="rect">
            <a:avLst/>
          </a:prstGeom>
        </p:spPr>
      </p:pic>
      <p:pic>
        <p:nvPicPr>
          <p:cNvPr id="8" name="Picture 7">
            <a:extLst>
              <a:ext uri="{FF2B5EF4-FFF2-40B4-BE49-F238E27FC236}">
                <a16:creationId xmlns:a16="http://schemas.microsoft.com/office/drawing/2014/main" id="{172C4DAA-155A-4B4D-ADE7-A11EF93E4388}"/>
              </a:ext>
              <a:ext uri="{C183D7F6-B498-43B3-948B-1728B52AA6E4}">
                <adec:decorative xmlns:adec="http://schemas.microsoft.com/office/drawing/2017/decorative" val="1"/>
              </a:ext>
            </a:extLst>
          </p:cNvPr>
          <p:cNvPicPr>
            <a:picLocks noChangeAspect="1"/>
          </p:cNvPicPr>
          <p:nvPr/>
        </p:nvPicPr>
        <p:blipFill rotWithShape="1">
          <a:blip r:embed="rId4"/>
          <a:srcRect l="65182"/>
          <a:stretch/>
        </p:blipFill>
        <p:spPr>
          <a:xfrm>
            <a:off x="7946966" y="0"/>
            <a:ext cx="4245033" cy="6858000"/>
          </a:xfrm>
          <a:prstGeom prst="rect">
            <a:avLst/>
          </a:prstGeom>
        </p:spPr>
      </p:pic>
      <p:sp>
        <p:nvSpPr>
          <p:cNvPr id="2" name="Title 1">
            <a:extLst>
              <a:ext uri="{FF2B5EF4-FFF2-40B4-BE49-F238E27FC236}">
                <a16:creationId xmlns:a16="http://schemas.microsoft.com/office/drawing/2014/main" id="{F2132E17-B325-204A-821A-F8FC0BCCF612}"/>
              </a:ext>
            </a:extLst>
          </p:cNvPr>
          <p:cNvSpPr>
            <a:spLocks noGrp="1"/>
          </p:cNvSpPr>
          <p:nvPr>
            <p:ph type="title"/>
          </p:nvPr>
        </p:nvSpPr>
        <p:spPr>
          <a:xfrm>
            <a:off x="1122533" y="1161046"/>
            <a:ext cx="10119052" cy="1080939"/>
          </a:xfrm>
        </p:spPr>
        <p:txBody>
          <a:bodyPr>
            <a:normAutofit/>
          </a:bodyPr>
          <a:lstStyle/>
          <a:p>
            <a:pPr algn="ctr"/>
            <a:r>
              <a:rPr lang="en-GB" dirty="0">
                <a:solidFill>
                  <a:srgbClr val="0065E0"/>
                </a:solidFill>
              </a:rPr>
              <a:t>Vad </a:t>
            </a:r>
            <a:r>
              <a:rPr lang="en-GB" dirty="0" err="1">
                <a:solidFill>
                  <a:srgbClr val="0065E0"/>
                </a:solidFill>
              </a:rPr>
              <a:t>är</a:t>
            </a:r>
            <a:r>
              <a:rPr lang="en-GB" dirty="0">
                <a:solidFill>
                  <a:srgbClr val="0065E0"/>
                </a:solidFill>
              </a:rPr>
              <a:t> </a:t>
            </a:r>
            <a:r>
              <a:rPr lang="en-GB" dirty="0" err="1">
                <a:solidFill>
                  <a:srgbClr val="0065E0"/>
                </a:solidFill>
              </a:rPr>
              <a:t>inte</a:t>
            </a:r>
            <a:r>
              <a:rPr lang="en-GB" dirty="0">
                <a:solidFill>
                  <a:srgbClr val="0065E0"/>
                </a:solidFill>
              </a:rPr>
              <a:t> </a:t>
            </a:r>
            <a:r>
              <a:rPr lang="en-GB" dirty="0" err="1">
                <a:solidFill>
                  <a:srgbClr val="0065E0"/>
                </a:solidFill>
              </a:rPr>
              <a:t>diskriminering</a:t>
            </a:r>
            <a:r>
              <a:rPr lang="en-GB" dirty="0">
                <a:solidFill>
                  <a:srgbClr val="0065E0"/>
                </a:solidFill>
              </a:rPr>
              <a:t>?</a:t>
            </a:r>
            <a:endParaRPr lang="en-FI" dirty="0">
              <a:solidFill>
                <a:srgbClr val="0065E0"/>
              </a:solidFill>
            </a:endParaRPr>
          </a:p>
        </p:txBody>
      </p:sp>
      <p:sp>
        <p:nvSpPr>
          <p:cNvPr id="4" name="Content Placeholder 2">
            <a:extLst>
              <a:ext uri="{FF2B5EF4-FFF2-40B4-BE49-F238E27FC236}">
                <a16:creationId xmlns:a16="http://schemas.microsoft.com/office/drawing/2014/main" id="{F781469E-ECC6-F645-B571-F5FBB2AE4C8E}"/>
              </a:ext>
            </a:extLst>
          </p:cNvPr>
          <p:cNvSpPr txBox="1">
            <a:spLocks/>
          </p:cNvSpPr>
          <p:nvPr/>
        </p:nvSpPr>
        <p:spPr>
          <a:xfrm>
            <a:off x="2726797" y="2429040"/>
            <a:ext cx="6929718" cy="3247534"/>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3000" kern="1200" spc="-30" baseline="0">
                <a:solidFill>
                  <a:srgbClr val="1C304A"/>
                </a:solidFill>
                <a:latin typeface="Corbel" panose="020B0503020204020204" pitchFamily="34" charset="0"/>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spc="-30" baseline="0">
                <a:solidFill>
                  <a:srgbClr val="1C304A"/>
                </a:solidFill>
                <a:latin typeface="Corbel" panose="020B0503020204020204" pitchFamily="34" charset="0"/>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spc="-30" baseline="0">
                <a:solidFill>
                  <a:srgbClr val="1C304A"/>
                </a:solidFill>
                <a:latin typeface="Corbel" panose="020B0503020204020204" pitchFamily="34" charset="0"/>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400" kern="1200" spc="-30" baseline="0">
                <a:solidFill>
                  <a:srgbClr val="1C304A"/>
                </a:solidFill>
                <a:latin typeface="Corbel" panose="020B0503020204020204" pitchFamily="34" charset="0"/>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400" kern="1200" spc="-30" baseline="0">
                <a:solidFill>
                  <a:srgbClr val="1C304A"/>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ctr">
              <a:buNone/>
            </a:pPr>
            <a:r>
              <a:rPr lang="sv-FI" dirty="0"/>
              <a:t>Särbehandling kan också vara motiverad (t.ex. åldersgränser i restauranger)</a:t>
            </a:r>
            <a:r>
              <a:rPr lang="en-GB" dirty="0" err="1"/>
              <a:t>	</a:t>
            </a:r>
          </a:p>
        </p:txBody>
      </p:sp>
      <p:sp>
        <p:nvSpPr>
          <p:cNvPr id="3" name="Content Placeholder 2">
            <a:extLst>
              <a:ext uri="{FF2B5EF4-FFF2-40B4-BE49-F238E27FC236}">
                <a16:creationId xmlns:a16="http://schemas.microsoft.com/office/drawing/2014/main" id="{91B7C9DB-E2A1-EA48-B267-833F0C1F0605}"/>
              </a:ext>
            </a:extLst>
          </p:cNvPr>
          <p:cNvSpPr>
            <a:spLocks noGrp="1"/>
          </p:cNvSpPr>
          <p:nvPr>
            <p:ph idx="1"/>
          </p:nvPr>
        </p:nvSpPr>
        <p:spPr>
          <a:xfrm>
            <a:off x="2631141" y="2441421"/>
            <a:ext cx="6929718" cy="3247534"/>
          </a:xfrm>
        </p:spPr>
        <p:txBody>
          <a:bodyPr/>
          <a:lstStyle/>
          <a:p>
            <a:pPr marL="0" indent="0" algn="ctr">
              <a:buNone/>
            </a:pPr>
            <a:r>
              <a:rPr lang="sv-FI" dirty="0"/>
              <a:t>Kom ihåg att all dålig behandling</a:t>
            </a:r>
            <a:br>
              <a:rPr lang="sv-FI" dirty="0"/>
            </a:br>
            <a:r>
              <a:rPr lang="sv-FI" dirty="0"/>
              <a:t>inte är diskriminering om den inte gäller en personlig egenskap</a:t>
            </a:r>
            <a:br>
              <a:rPr lang="sv-FI" dirty="0"/>
            </a:br>
            <a:r>
              <a:rPr lang="sv-FI" dirty="0"/>
              <a:t>(t.ex. dålig service i en affär)</a:t>
            </a:r>
            <a:endParaRPr lang="en-FI" dirty="0"/>
          </a:p>
        </p:txBody>
      </p:sp>
    </p:spTree>
    <p:extLst>
      <p:ext uri="{BB962C8B-B14F-4D97-AF65-F5344CB8AC3E}">
        <p14:creationId xmlns:p14="http://schemas.microsoft.com/office/powerpoint/2010/main" val="3101615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BB4DC-9FAC-F644-8FD5-21253279FE16}"/>
              </a:ext>
            </a:extLst>
          </p:cNvPr>
          <p:cNvSpPr>
            <a:spLocks noGrp="1"/>
          </p:cNvSpPr>
          <p:nvPr>
            <p:ph type="title"/>
          </p:nvPr>
        </p:nvSpPr>
        <p:spPr>
          <a:xfrm>
            <a:off x="1074465" y="1255242"/>
            <a:ext cx="10525864" cy="1080938"/>
          </a:xfrm>
        </p:spPr>
        <p:txBody>
          <a:bodyPr>
            <a:noAutofit/>
          </a:bodyPr>
          <a:lstStyle/>
          <a:p>
            <a:pPr algn="ctr"/>
            <a:r>
              <a:rPr lang="sv-SE" dirty="0"/>
              <a:t>Härnäst ser du olika påståenden</a:t>
            </a:r>
            <a:endParaRPr lang="en-FI" dirty="0"/>
          </a:p>
        </p:txBody>
      </p:sp>
      <p:sp>
        <p:nvSpPr>
          <p:cNvPr id="3" name="Content Placeholder 2">
            <a:extLst>
              <a:ext uri="{FF2B5EF4-FFF2-40B4-BE49-F238E27FC236}">
                <a16:creationId xmlns:a16="http://schemas.microsoft.com/office/drawing/2014/main" id="{B8C97D7F-4393-0047-8B95-7909BFF1ED06}"/>
              </a:ext>
            </a:extLst>
          </p:cNvPr>
          <p:cNvSpPr>
            <a:spLocks noGrp="1"/>
          </p:cNvSpPr>
          <p:nvPr>
            <p:ph idx="1"/>
          </p:nvPr>
        </p:nvSpPr>
        <p:spPr>
          <a:xfrm>
            <a:off x="1074465" y="2257554"/>
            <a:ext cx="10119052" cy="3800693"/>
          </a:xfrm>
        </p:spPr>
        <p:txBody>
          <a:bodyPr>
            <a:normAutofit/>
          </a:bodyPr>
          <a:lstStyle/>
          <a:p>
            <a:pPr marL="0" indent="0" algn="ctr">
              <a:buNone/>
            </a:pPr>
            <a:r>
              <a:rPr lang="sv-SE" sz="4000" dirty="0"/>
              <a:t>Om du anser att påståendet är </a:t>
            </a:r>
            <a:r>
              <a:rPr lang="sv-SE" sz="4000" b="1" dirty="0">
                <a:solidFill>
                  <a:srgbClr val="0065E0"/>
                </a:solidFill>
              </a:rPr>
              <a:t>sant</a:t>
            </a:r>
            <a:r>
              <a:rPr lang="sv-SE" sz="4000" dirty="0"/>
              <a:t>,</a:t>
            </a:r>
            <a:br>
              <a:rPr lang="sv-SE" sz="4000" dirty="0"/>
            </a:br>
            <a:r>
              <a:rPr lang="sv-SE" sz="4000" dirty="0"/>
              <a:t>visa tumme </a:t>
            </a:r>
            <a:r>
              <a:rPr lang="sv-SE" sz="4000" b="1" dirty="0">
                <a:solidFill>
                  <a:srgbClr val="0065E0"/>
                </a:solidFill>
              </a:rPr>
              <a:t>upp</a:t>
            </a:r>
            <a:r>
              <a:rPr lang="sv-SE" sz="4000" dirty="0"/>
              <a:t>.</a:t>
            </a:r>
          </a:p>
          <a:p>
            <a:pPr marL="0" indent="0" algn="ctr">
              <a:buNone/>
            </a:pPr>
            <a:r>
              <a:rPr lang="sv-SE" sz="4000" dirty="0"/>
              <a:t>Om du anser att påståendet är </a:t>
            </a:r>
            <a:r>
              <a:rPr lang="sv-SE" sz="4000" b="1" dirty="0">
                <a:solidFill>
                  <a:srgbClr val="E62200"/>
                </a:solidFill>
              </a:rPr>
              <a:t>falskt</a:t>
            </a:r>
            <a:r>
              <a:rPr lang="sv-SE" sz="4000" dirty="0"/>
              <a:t>,</a:t>
            </a:r>
          </a:p>
          <a:p>
            <a:pPr marL="0" indent="0" algn="ctr">
              <a:buNone/>
            </a:pPr>
            <a:r>
              <a:rPr lang="sv-SE" sz="4000" dirty="0"/>
              <a:t>visa tumme </a:t>
            </a:r>
            <a:r>
              <a:rPr lang="sv-SE" sz="4000" b="1" dirty="0">
                <a:solidFill>
                  <a:srgbClr val="E62200"/>
                </a:solidFill>
              </a:rPr>
              <a:t>ner</a:t>
            </a:r>
            <a:r>
              <a:rPr lang="sv-SE" sz="4000" dirty="0"/>
              <a:t>.</a:t>
            </a:r>
          </a:p>
        </p:txBody>
      </p:sp>
    </p:spTree>
    <p:extLst>
      <p:ext uri="{BB962C8B-B14F-4D97-AF65-F5344CB8AC3E}">
        <p14:creationId xmlns:p14="http://schemas.microsoft.com/office/powerpoint/2010/main" val="19417172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7E039F9-A4A3-364C-9DFB-6D040872666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249347" y="853589"/>
            <a:ext cx="10160000" cy="6350000"/>
          </a:xfrm>
          <a:prstGeom prst="rect">
            <a:avLst/>
          </a:prstGeom>
        </p:spPr>
      </p:pic>
      <p:sp>
        <p:nvSpPr>
          <p:cNvPr id="2" name="Title 1">
            <a:extLst>
              <a:ext uri="{FF2B5EF4-FFF2-40B4-BE49-F238E27FC236}">
                <a16:creationId xmlns:a16="http://schemas.microsoft.com/office/drawing/2014/main" id="{199FBD72-B55C-0E41-B8CF-05ACCCE00F38}"/>
              </a:ext>
            </a:extLst>
          </p:cNvPr>
          <p:cNvSpPr>
            <a:spLocks noGrp="1"/>
          </p:cNvSpPr>
          <p:nvPr>
            <p:ph type="title"/>
          </p:nvPr>
        </p:nvSpPr>
        <p:spPr>
          <a:xfrm>
            <a:off x="767195" y="2408120"/>
            <a:ext cx="10575246" cy="1090788"/>
          </a:xfrm>
        </p:spPr>
        <p:txBody>
          <a:bodyPr>
            <a:normAutofit fontScale="90000"/>
          </a:bodyPr>
          <a:lstStyle/>
          <a:p>
            <a:r>
              <a:rPr lang="sv-SE" dirty="0"/>
              <a:t>Den som gjort sig skyldig till diskriminering</a:t>
            </a:r>
            <a:br>
              <a:rPr lang="sv-SE" dirty="0"/>
            </a:br>
            <a:r>
              <a:rPr lang="sv-SE" dirty="0"/>
              <a:t>kan få ett straff</a:t>
            </a:r>
          </a:p>
        </p:txBody>
      </p:sp>
    </p:spTree>
    <p:extLst>
      <p:ext uri="{BB962C8B-B14F-4D97-AF65-F5344CB8AC3E}">
        <p14:creationId xmlns:p14="http://schemas.microsoft.com/office/powerpoint/2010/main" val="3932560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591D83-EEF0-E94A-8301-42E3F60EE22D}"/>
              </a:ext>
            </a:extLst>
          </p:cNvPr>
          <p:cNvSpPr>
            <a:spLocks noGrp="1"/>
          </p:cNvSpPr>
          <p:nvPr>
            <p:ph type="body" idx="1"/>
          </p:nvPr>
        </p:nvSpPr>
        <p:spPr/>
        <p:txBody>
          <a:bodyPr>
            <a:normAutofit/>
          </a:bodyPr>
          <a:lstStyle/>
          <a:p>
            <a:pPr algn="ctr"/>
            <a:r>
              <a:rPr lang="sv-SE" sz="4000" dirty="0"/>
              <a:t>Diskriminering är olaglig. Den som gjort sig skyldig till diskriminering kan få ett straff</a:t>
            </a:r>
          </a:p>
          <a:p>
            <a:pPr algn="ctr"/>
            <a:r>
              <a:rPr lang="sv-SE" sz="4000" dirty="0"/>
              <a:t>(t.ex. böter).</a:t>
            </a:r>
          </a:p>
        </p:txBody>
      </p:sp>
      <p:sp>
        <p:nvSpPr>
          <p:cNvPr id="7" name="Title 1">
            <a:extLst>
              <a:ext uri="{FF2B5EF4-FFF2-40B4-BE49-F238E27FC236}">
                <a16:creationId xmlns:a16="http://schemas.microsoft.com/office/drawing/2014/main" id="{45EF15B0-4F4F-AA41-B6B5-40ECA3EA9F7E}"/>
              </a:ext>
            </a:extLst>
          </p:cNvPr>
          <p:cNvSpPr>
            <a:spLocks noGrp="1"/>
          </p:cNvSpPr>
          <p:nvPr>
            <p:ph type="title"/>
          </p:nvPr>
        </p:nvSpPr>
        <p:spPr>
          <a:xfrm>
            <a:off x="0" y="-418799"/>
            <a:ext cx="3678382" cy="418800"/>
          </a:xfrm>
        </p:spPr>
        <p:txBody>
          <a:bodyPr anchor="t">
            <a:normAutofit/>
          </a:bodyPr>
          <a:lstStyle/>
          <a:p>
            <a:pPr algn="l"/>
            <a:r>
              <a:rPr lang="en-FI" sz="1400"/>
              <a:t>Väite 1: Totta</a:t>
            </a:r>
          </a:p>
        </p:txBody>
      </p:sp>
      <p:pic>
        <p:nvPicPr>
          <p:cNvPr id="4" name="Picture 3" descr="Peukku ylös: Väite on oikein">
            <a:extLst>
              <a:ext uri="{FF2B5EF4-FFF2-40B4-BE49-F238E27FC236}">
                <a16:creationId xmlns:a16="http://schemas.microsoft.com/office/drawing/2014/main" id="{089D37EE-C0E7-E443-9E25-99A7383223EA}"/>
              </a:ext>
            </a:extLst>
          </p:cNvPr>
          <p:cNvPicPr>
            <a:picLocks noChangeAspect="1"/>
          </p:cNvPicPr>
          <p:nvPr/>
        </p:nvPicPr>
        <p:blipFill rotWithShape="1">
          <a:blip r:embed="rId3"/>
          <a:srcRect l="21286" r="27226" b="7381"/>
          <a:stretch/>
        </p:blipFill>
        <p:spPr>
          <a:xfrm>
            <a:off x="705594" y="713139"/>
            <a:ext cx="4156363" cy="4672848"/>
          </a:xfrm>
          <a:prstGeom prst="rect">
            <a:avLst/>
          </a:prstGeom>
        </p:spPr>
      </p:pic>
    </p:spTree>
    <p:extLst>
      <p:ext uri="{BB962C8B-B14F-4D97-AF65-F5344CB8AC3E}">
        <p14:creationId xmlns:p14="http://schemas.microsoft.com/office/powerpoint/2010/main" val="2313872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4941050-A41C-FE4D-91D1-1BB1E66ADEF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82441" y="1032007"/>
            <a:ext cx="10160000" cy="6350000"/>
          </a:xfrm>
          <a:prstGeom prst="rect">
            <a:avLst/>
          </a:prstGeom>
        </p:spPr>
      </p:pic>
      <p:sp>
        <p:nvSpPr>
          <p:cNvPr id="2" name="Title 1">
            <a:extLst>
              <a:ext uri="{FF2B5EF4-FFF2-40B4-BE49-F238E27FC236}">
                <a16:creationId xmlns:a16="http://schemas.microsoft.com/office/drawing/2014/main" id="{199FBD72-B55C-0E41-B8CF-05ACCCE00F38}"/>
              </a:ext>
            </a:extLst>
          </p:cNvPr>
          <p:cNvSpPr>
            <a:spLocks noGrp="1"/>
          </p:cNvSpPr>
          <p:nvPr>
            <p:ph type="title"/>
          </p:nvPr>
        </p:nvSpPr>
        <p:spPr>
          <a:xfrm>
            <a:off x="767195" y="3650145"/>
            <a:ext cx="10575246" cy="1090788"/>
          </a:xfrm>
        </p:spPr>
        <p:txBody>
          <a:bodyPr>
            <a:normAutofit fontScale="90000"/>
          </a:bodyPr>
          <a:lstStyle/>
          <a:p>
            <a:r>
              <a:rPr lang="sv-SE" dirty="0"/>
              <a:t>Det är förbjudet att befalla </a:t>
            </a:r>
            <a:br>
              <a:rPr lang="sv-SE" dirty="0"/>
            </a:br>
            <a:r>
              <a:rPr lang="sv-SE" dirty="0"/>
              <a:t>en annan människa</a:t>
            </a:r>
            <a:br>
              <a:rPr lang="sv-SE" dirty="0"/>
            </a:br>
            <a:r>
              <a:rPr lang="sv-SE" dirty="0"/>
              <a:t>att vara diskriminerande mot andra</a:t>
            </a:r>
            <a:br>
              <a:rPr lang="sv-SE" dirty="0"/>
            </a:br>
            <a:br>
              <a:rPr lang="en-GB" dirty="0"/>
            </a:br>
            <a:br>
              <a:rPr lang="en-GB" dirty="0"/>
            </a:br>
            <a:br>
              <a:rPr lang="en-GB" dirty="0"/>
            </a:br>
            <a:endParaRPr lang="en-GB" dirty="0"/>
          </a:p>
        </p:txBody>
      </p:sp>
    </p:spTree>
    <p:extLst>
      <p:ext uri="{BB962C8B-B14F-4D97-AF65-F5344CB8AC3E}">
        <p14:creationId xmlns:p14="http://schemas.microsoft.com/office/powerpoint/2010/main" val="34997174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591D83-EEF0-E94A-8301-42E3F60EE22D}"/>
              </a:ext>
            </a:extLst>
          </p:cNvPr>
          <p:cNvSpPr>
            <a:spLocks noGrp="1"/>
          </p:cNvSpPr>
          <p:nvPr>
            <p:ph type="body" idx="1"/>
          </p:nvPr>
        </p:nvSpPr>
        <p:spPr>
          <a:xfrm>
            <a:off x="6871002" y="2120249"/>
            <a:ext cx="4849710" cy="4523880"/>
          </a:xfrm>
        </p:spPr>
        <p:txBody>
          <a:bodyPr>
            <a:normAutofit/>
          </a:bodyPr>
          <a:lstStyle/>
          <a:p>
            <a:pPr algn="ctr"/>
            <a:r>
              <a:rPr lang="sv-SE" sz="4000" dirty="0"/>
              <a:t>Det är förbjudet att ge en diskriminerande order eller anvisning.</a:t>
            </a:r>
            <a:endParaRPr lang="fi-FI" sz="4000" dirty="0"/>
          </a:p>
          <a:p>
            <a:endParaRPr lang="en-FI" sz="4000" dirty="0"/>
          </a:p>
        </p:txBody>
      </p:sp>
      <p:sp>
        <p:nvSpPr>
          <p:cNvPr id="2" name="Title 1">
            <a:extLst>
              <a:ext uri="{FF2B5EF4-FFF2-40B4-BE49-F238E27FC236}">
                <a16:creationId xmlns:a16="http://schemas.microsoft.com/office/drawing/2014/main" id="{1A5A71E8-2AAF-974E-BA5B-55532528FCE5}"/>
              </a:ext>
            </a:extLst>
          </p:cNvPr>
          <p:cNvSpPr>
            <a:spLocks noGrp="1"/>
          </p:cNvSpPr>
          <p:nvPr>
            <p:ph type="title"/>
          </p:nvPr>
        </p:nvSpPr>
        <p:spPr>
          <a:xfrm>
            <a:off x="0" y="-626618"/>
            <a:ext cx="4027344" cy="398018"/>
          </a:xfrm>
        </p:spPr>
        <p:txBody>
          <a:bodyPr anchor="t">
            <a:normAutofit/>
          </a:bodyPr>
          <a:lstStyle/>
          <a:p>
            <a:pPr algn="l"/>
            <a:r>
              <a:rPr lang="en-FI" sz="1400"/>
              <a:t>Väite 2: Totta</a:t>
            </a:r>
          </a:p>
        </p:txBody>
      </p:sp>
      <p:pic>
        <p:nvPicPr>
          <p:cNvPr id="4" name="Picture 3" descr="Peukku ylös: Väite on oikein">
            <a:extLst>
              <a:ext uri="{FF2B5EF4-FFF2-40B4-BE49-F238E27FC236}">
                <a16:creationId xmlns:a16="http://schemas.microsoft.com/office/drawing/2014/main" id="{E366C30B-D76B-E645-9BE6-FEF2E84D148F}"/>
              </a:ext>
            </a:extLst>
          </p:cNvPr>
          <p:cNvPicPr>
            <a:picLocks noChangeAspect="1"/>
          </p:cNvPicPr>
          <p:nvPr/>
        </p:nvPicPr>
        <p:blipFill rotWithShape="1">
          <a:blip r:embed="rId3"/>
          <a:srcRect l="21286" r="27226" b="7381"/>
          <a:stretch/>
        </p:blipFill>
        <p:spPr>
          <a:xfrm>
            <a:off x="705594" y="713139"/>
            <a:ext cx="4156363" cy="4672848"/>
          </a:xfrm>
          <a:prstGeom prst="rect">
            <a:avLst/>
          </a:prstGeom>
        </p:spPr>
      </p:pic>
    </p:spTree>
    <p:extLst>
      <p:ext uri="{BB962C8B-B14F-4D97-AF65-F5344CB8AC3E}">
        <p14:creationId xmlns:p14="http://schemas.microsoft.com/office/powerpoint/2010/main" val="19496385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7383B2E-7FFA-B14D-BA2F-DE1FF2E616D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82441" y="1210427"/>
            <a:ext cx="10160000" cy="6350000"/>
          </a:xfrm>
          <a:prstGeom prst="rect">
            <a:avLst/>
          </a:prstGeom>
        </p:spPr>
      </p:pic>
      <p:sp>
        <p:nvSpPr>
          <p:cNvPr id="2" name="Title 1">
            <a:extLst>
              <a:ext uri="{FF2B5EF4-FFF2-40B4-BE49-F238E27FC236}">
                <a16:creationId xmlns:a16="http://schemas.microsoft.com/office/drawing/2014/main" id="{7DCAE866-76C2-254B-B337-1136A52F7FBF}"/>
              </a:ext>
            </a:extLst>
          </p:cNvPr>
          <p:cNvSpPr>
            <a:spLocks noGrp="1"/>
          </p:cNvSpPr>
          <p:nvPr>
            <p:ph type="title"/>
          </p:nvPr>
        </p:nvSpPr>
        <p:spPr/>
        <p:txBody>
          <a:bodyPr>
            <a:normAutofit fontScale="90000"/>
          </a:bodyPr>
          <a:lstStyle/>
          <a:p>
            <a:r>
              <a:rPr lang="sv-SE" dirty="0"/>
              <a:t>Diskriminering är tillåten om den motiveras med yttrandefrihet</a:t>
            </a:r>
            <a:endParaRPr lang="en-FI" dirty="0"/>
          </a:p>
        </p:txBody>
      </p:sp>
    </p:spTree>
    <p:extLst>
      <p:ext uri="{BB962C8B-B14F-4D97-AF65-F5344CB8AC3E}">
        <p14:creationId xmlns:p14="http://schemas.microsoft.com/office/powerpoint/2010/main" val="5317180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4CA370-4581-2547-984E-56D33FEE1A37}"/>
              </a:ext>
            </a:extLst>
          </p:cNvPr>
          <p:cNvSpPr>
            <a:spLocks noGrp="1"/>
          </p:cNvSpPr>
          <p:nvPr>
            <p:ph type="body" idx="1"/>
          </p:nvPr>
        </p:nvSpPr>
        <p:spPr/>
        <p:txBody>
          <a:bodyPr>
            <a:noAutofit/>
          </a:bodyPr>
          <a:lstStyle/>
          <a:p>
            <a:pPr algn="ctr">
              <a:lnSpc>
                <a:spcPct val="120000"/>
              </a:lnSpc>
            </a:pPr>
            <a:r>
              <a:rPr lang="sv-SE" sz="3500" dirty="0"/>
              <a:t>Yttrandefriheten berättigar inte till diskriminering, kränkning av en annan människa eller uppmaning till våld.</a:t>
            </a:r>
            <a:endParaRPr lang="en-GB" sz="3500" dirty="0"/>
          </a:p>
          <a:p>
            <a:pPr algn="ctr">
              <a:lnSpc>
                <a:spcPct val="120000"/>
              </a:lnSpc>
            </a:pPr>
            <a:endParaRPr lang="en-FI" sz="3500" dirty="0"/>
          </a:p>
        </p:txBody>
      </p:sp>
      <p:sp>
        <p:nvSpPr>
          <p:cNvPr id="2" name="Title 1">
            <a:extLst>
              <a:ext uri="{FF2B5EF4-FFF2-40B4-BE49-F238E27FC236}">
                <a16:creationId xmlns:a16="http://schemas.microsoft.com/office/drawing/2014/main" id="{A4347C32-F8AB-214F-A702-716937C42F1E}"/>
              </a:ext>
            </a:extLst>
          </p:cNvPr>
          <p:cNvSpPr>
            <a:spLocks noGrp="1"/>
          </p:cNvSpPr>
          <p:nvPr>
            <p:ph type="title"/>
          </p:nvPr>
        </p:nvSpPr>
        <p:spPr>
          <a:xfrm>
            <a:off x="0" y="-563459"/>
            <a:ext cx="3487017" cy="272514"/>
          </a:xfrm>
        </p:spPr>
        <p:txBody>
          <a:bodyPr anchor="t">
            <a:normAutofit fontScale="90000"/>
          </a:bodyPr>
          <a:lstStyle/>
          <a:p>
            <a:pPr algn="l"/>
            <a:r>
              <a:rPr lang="en-FI" sz="1400">
                <a:solidFill>
                  <a:srgbClr val="E62200"/>
                </a:solidFill>
              </a:rPr>
              <a:t>Väite 3: Tarua</a:t>
            </a:r>
          </a:p>
        </p:txBody>
      </p:sp>
      <p:pic>
        <p:nvPicPr>
          <p:cNvPr id="7" name="Picture 6" descr="Peukku alas: Väite on tarua">
            <a:extLst>
              <a:ext uri="{FF2B5EF4-FFF2-40B4-BE49-F238E27FC236}">
                <a16:creationId xmlns:a16="http://schemas.microsoft.com/office/drawing/2014/main" id="{5FA3FFD5-83D3-0A4D-A248-2EC3083DF036}"/>
              </a:ext>
            </a:extLst>
          </p:cNvPr>
          <p:cNvPicPr>
            <a:picLocks noChangeAspect="1"/>
          </p:cNvPicPr>
          <p:nvPr/>
        </p:nvPicPr>
        <p:blipFill rotWithShape="1">
          <a:blip r:embed="rId3"/>
          <a:srcRect l="18000" r="7932"/>
          <a:stretch/>
        </p:blipFill>
        <p:spPr>
          <a:xfrm>
            <a:off x="514228" y="669306"/>
            <a:ext cx="5845909" cy="4932878"/>
          </a:xfrm>
          <a:prstGeom prst="rect">
            <a:avLst/>
          </a:prstGeom>
        </p:spPr>
      </p:pic>
    </p:spTree>
    <p:extLst>
      <p:ext uri="{BB962C8B-B14F-4D97-AF65-F5344CB8AC3E}">
        <p14:creationId xmlns:p14="http://schemas.microsoft.com/office/powerpoint/2010/main" val="3608232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98700-FD29-C044-8C66-C3D9CD34D3D6}"/>
              </a:ext>
            </a:extLst>
          </p:cNvPr>
          <p:cNvSpPr>
            <a:spLocks noGrp="1"/>
          </p:cNvSpPr>
          <p:nvPr>
            <p:ph type="ctrTitle"/>
          </p:nvPr>
        </p:nvSpPr>
        <p:spPr>
          <a:xfrm>
            <a:off x="2228424" y="750190"/>
            <a:ext cx="9138807" cy="1482986"/>
          </a:xfrm>
        </p:spPr>
        <p:txBody>
          <a:bodyPr/>
          <a:lstStyle/>
          <a:p>
            <a:r>
              <a:rPr lang="fi-FI" sz="8800" dirty="0" err="1">
                <a:solidFill>
                  <a:srgbClr val="0065E0"/>
                </a:solidFill>
              </a:rPr>
              <a:t>Identifiera</a:t>
            </a:r>
            <a:r>
              <a:rPr lang="en-FI" sz="8800" dirty="0">
                <a:solidFill>
                  <a:srgbClr val="0065E0"/>
                </a:solidFill>
              </a:rPr>
              <a:t> &amp; </a:t>
            </a:r>
            <a:r>
              <a:rPr lang="fi-FI" sz="8800" dirty="0" err="1">
                <a:solidFill>
                  <a:srgbClr val="0065E0"/>
                </a:solidFill>
              </a:rPr>
              <a:t>agera</a:t>
            </a:r>
            <a:endParaRPr lang="en-FI" sz="8800" dirty="0">
              <a:solidFill>
                <a:srgbClr val="0065E0"/>
              </a:solidFill>
            </a:endParaRPr>
          </a:p>
        </p:txBody>
      </p:sp>
      <p:sp>
        <p:nvSpPr>
          <p:cNvPr id="3" name="Subtitle 2">
            <a:extLst>
              <a:ext uri="{FF2B5EF4-FFF2-40B4-BE49-F238E27FC236}">
                <a16:creationId xmlns:a16="http://schemas.microsoft.com/office/drawing/2014/main" id="{DCB62B73-886D-964B-AE5E-D3881579F995}"/>
              </a:ext>
            </a:extLst>
          </p:cNvPr>
          <p:cNvSpPr>
            <a:spLocks noGrp="1"/>
          </p:cNvSpPr>
          <p:nvPr>
            <p:ph type="subTitle" idx="1"/>
          </p:nvPr>
        </p:nvSpPr>
        <p:spPr>
          <a:xfrm>
            <a:off x="2567354" y="2475326"/>
            <a:ext cx="6316854" cy="1016079"/>
          </a:xfrm>
        </p:spPr>
        <p:txBody>
          <a:bodyPr>
            <a:noAutofit/>
          </a:bodyPr>
          <a:lstStyle/>
          <a:p>
            <a:r>
              <a:rPr lang="en-GB" sz="4400" b="1" dirty="0"/>
              <a:t>En </a:t>
            </a:r>
            <a:r>
              <a:rPr lang="en-GB" sz="4400" b="1" dirty="0" err="1"/>
              <a:t>lektion</a:t>
            </a:r>
            <a:r>
              <a:rPr lang="en-GB" sz="4400" b="1" dirty="0"/>
              <a:t> om </a:t>
            </a:r>
            <a:r>
              <a:rPr lang="en-GB" sz="4400" b="1" dirty="0" err="1"/>
              <a:t>diskriminering</a:t>
            </a:r>
            <a:endParaRPr lang="en-FI" sz="4400" b="1" dirty="0"/>
          </a:p>
        </p:txBody>
      </p:sp>
      <p:pic>
        <p:nvPicPr>
          <p:cNvPr id="7" name="Picture 6">
            <a:extLst>
              <a:ext uri="{FF2B5EF4-FFF2-40B4-BE49-F238E27FC236}">
                <a16:creationId xmlns:a16="http://schemas.microsoft.com/office/drawing/2014/main" id="{F6DBAF68-2C64-F044-896C-65E97D7DAD25}"/>
              </a:ext>
              <a:ext uri="{C183D7F6-B498-43B3-948B-1728B52AA6E4}">
                <adec:decorative xmlns:adec="http://schemas.microsoft.com/office/drawing/2017/decorative" val="1"/>
              </a:ext>
            </a:extLst>
          </p:cNvPr>
          <p:cNvPicPr>
            <a:picLocks noChangeAspect="1"/>
          </p:cNvPicPr>
          <p:nvPr/>
        </p:nvPicPr>
        <p:blipFill rotWithShape="1">
          <a:blip r:embed="rId3"/>
          <a:srcRect l="58500" t="35707"/>
          <a:stretch/>
        </p:blipFill>
        <p:spPr>
          <a:xfrm>
            <a:off x="7132322" y="2448778"/>
            <a:ext cx="5059678" cy="4409222"/>
          </a:xfrm>
          <a:prstGeom prst="rect">
            <a:avLst/>
          </a:prstGeom>
        </p:spPr>
      </p:pic>
      <p:pic>
        <p:nvPicPr>
          <p:cNvPr id="6" name="Picture 5">
            <a:extLst>
              <a:ext uri="{FF2B5EF4-FFF2-40B4-BE49-F238E27FC236}">
                <a16:creationId xmlns:a16="http://schemas.microsoft.com/office/drawing/2014/main" id="{9A9AE1F5-3CEC-A549-91E3-463D470345E6}"/>
              </a:ext>
              <a:ext uri="{C183D7F6-B498-43B3-948B-1728B52AA6E4}">
                <adec:decorative xmlns:adec="http://schemas.microsoft.com/office/drawing/2017/decorative" val="1"/>
              </a:ext>
            </a:extLst>
          </p:cNvPr>
          <p:cNvPicPr>
            <a:picLocks noChangeAspect="1"/>
          </p:cNvPicPr>
          <p:nvPr/>
        </p:nvPicPr>
        <p:blipFill rotWithShape="1">
          <a:blip r:embed="rId4"/>
          <a:srcRect r="55682"/>
          <a:stretch/>
        </p:blipFill>
        <p:spPr>
          <a:xfrm>
            <a:off x="0" y="0"/>
            <a:ext cx="5403273" cy="6858000"/>
          </a:xfrm>
          <a:prstGeom prst="rect">
            <a:avLst/>
          </a:prstGeom>
        </p:spPr>
      </p:pic>
    </p:spTree>
    <p:extLst>
      <p:ext uri="{BB962C8B-B14F-4D97-AF65-F5344CB8AC3E}">
        <p14:creationId xmlns:p14="http://schemas.microsoft.com/office/powerpoint/2010/main" val="26915511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67195" y="3429000"/>
            <a:ext cx="10575246" cy="1090788"/>
          </a:xfrm>
        </p:spPr>
        <p:txBody>
          <a:bodyPr>
            <a:normAutofit fontScale="90000"/>
          </a:bodyPr>
          <a:lstStyle/>
          <a:p>
            <a:pPr algn="ctr">
              <a:lnSpc>
                <a:spcPct val="110000"/>
              </a:lnSpc>
            </a:pPr>
            <a:r>
              <a:rPr lang="sv-SE" u="none" dirty="0">
                <a:solidFill>
                  <a:srgbClr val="00ADEA"/>
                </a:solidFill>
                <a:latin typeface="+mn-lt"/>
              </a:rPr>
              <a:t>Vem kan jag kontakta</a:t>
            </a:r>
            <a:br>
              <a:rPr lang="sv-SE" u="none" dirty="0">
                <a:solidFill>
                  <a:srgbClr val="00ADEA"/>
                </a:solidFill>
                <a:latin typeface="+mn-lt"/>
              </a:rPr>
            </a:br>
            <a:r>
              <a:rPr lang="sv-SE" u="none" dirty="0">
                <a:solidFill>
                  <a:srgbClr val="F2F2F2"/>
                </a:solidFill>
                <a:latin typeface="+mn-lt"/>
              </a:rPr>
              <a:t>om jag misstänker diskriminering? </a:t>
            </a:r>
            <a:br>
              <a:rPr lang="sv-SE" u="none" dirty="0">
                <a:solidFill>
                  <a:srgbClr val="00ADEA"/>
                </a:solidFill>
                <a:latin typeface="+mn-lt"/>
              </a:rPr>
            </a:br>
            <a:r>
              <a:rPr lang="sv-SE" u="none" dirty="0">
                <a:solidFill>
                  <a:srgbClr val="00ADEA"/>
                </a:solidFill>
                <a:latin typeface="+mn-lt"/>
              </a:rPr>
              <a:t>Vems ansvar är det </a:t>
            </a:r>
            <a:r>
              <a:rPr lang="sv-SE" u="none" dirty="0">
                <a:solidFill>
                  <a:srgbClr val="F2F2F2"/>
                </a:solidFill>
                <a:latin typeface="+mn-lt"/>
              </a:rPr>
              <a:t>att ingripa i diskriminering?</a:t>
            </a:r>
            <a:br>
              <a:rPr lang="sv-SE" u="none" dirty="0">
                <a:solidFill>
                  <a:srgbClr val="00ADEA"/>
                </a:solidFill>
                <a:latin typeface="+mn-lt"/>
              </a:rPr>
            </a:br>
            <a:br>
              <a:rPr lang="fi-FI" u="none" dirty="0">
                <a:solidFill>
                  <a:schemeClr val="tx1"/>
                </a:solidFill>
              </a:rPr>
            </a:br>
            <a:endParaRPr lang="fi-FI" dirty="0">
              <a:solidFill>
                <a:schemeClr val="tx1"/>
              </a:solidFill>
            </a:endParaRPr>
          </a:p>
        </p:txBody>
      </p:sp>
    </p:spTree>
    <p:extLst>
      <p:ext uri="{BB962C8B-B14F-4D97-AF65-F5344CB8AC3E}">
        <p14:creationId xmlns:p14="http://schemas.microsoft.com/office/powerpoint/2010/main" val="34644326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1C304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72EF5-CB63-1C46-9244-60A2D4701407}"/>
              </a:ext>
            </a:extLst>
          </p:cNvPr>
          <p:cNvSpPr>
            <a:spLocks noGrp="1"/>
          </p:cNvSpPr>
          <p:nvPr>
            <p:ph type="title"/>
          </p:nvPr>
        </p:nvSpPr>
        <p:spPr>
          <a:xfrm>
            <a:off x="767195" y="1375054"/>
            <a:ext cx="10575246" cy="1090788"/>
          </a:xfrm>
        </p:spPr>
        <p:txBody>
          <a:bodyPr tIns="46800" anchor="t">
            <a:noAutofit/>
          </a:bodyPr>
          <a:lstStyle/>
          <a:p>
            <a:pPr>
              <a:lnSpc>
                <a:spcPct val="110000"/>
              </a:lnSpc>
            </a:pPr>
            <a:r>
              <a:rPr lang="fi-FI" sz="4000" dirty="0">
                <a:solidFill>
                  <a:srgbClr val="00ADEA"/>
                </a:solidFill>
              </a:rPr>
              <a:t>1.</a:t>
            </a:r>
            <a:r>
              <a:rPr lang="sv-SE" sz="4000" dirty="0">
                <a:solidFill>
                  <a:srgbClr val="00ADEA"/>
                </a:solidFill>
              </a:rPr>
              <a:t> Prata om situationen och be i första hand </a:t>
            </a:r>
            <a:r>
              <a:rPr lang="sv-SE" sz="4000" dirty="0">
                <a:solidFill>
                  <a:srgbClr val="F2F2F2"/>
                </a:solidFill>
              </a:rPr>
              <a:t>en pålitlig vuxen</a:t>
            </a:r>
            <a:r>
              <a:rPr lang="sv-SE" sz="4000" dirty="0">
                <a:solidFill>
                  <a:srgbClr val="00ADEA"/>
                </a:solidFill>
              </a:rPr>
              <a:t> om stöd om det är möjligt</a:t>
            </a:r>
            <a:br>
              <a:rPr lang="fi-FI" sz="4000" dirty="0">
                <a:solidFill>
                  <a:srgbClr val="FFDDDC"/>
                </a:solidFill>
              </a:rPr>
            </a:br>
            <a:br>
              <a:rPr lang="fi-FI" sz="4000" dirty="0">
                <a:solidFill>
                  <a:srgbClr val="FFDDDC"/>
                </a:solidFill>
              </a:rPr>
            </a:br>
            <a:br>
              <a:rPr lang="fi-FI" sz="4000" dirty="0">
                <a:solidFill>
                  <a:srgbClr val="FFDDDC"/>
                </a:solidFill>
              </a:rPr>
            </a:br>
            <a:br>
              <a:rPr lang="fi-FI" sz="4000" dirty="0">
                <a:solidFill>
                  <a:srgbClr val="FFDDDC"/>
                </a:solidFill>
              </a:rPr>
            </a:br>
            <a:endParaRPr lang="en-FI" sz="4000" dirty="0">
              <a:solidFill>
                <a:srgbClr val="00ADEA"/>
              </a:solidFill>
            </a:endParaRPr>
          </a:p>
        </p:txBody>
      </p:sp>
      <p:grpSp>
        <p:nvGrpSpPr>
          <p:cNvPr id="5" name="Group 4" descr="Myös ystävän tuki voi olla tarpeellista.Pohdi, kuka on sinulle tämä ihminen? &#10;">
            <a:extLst>
              <a:ext uri="{FF2B5EF4-FFF2-40B4-BE49-F238E27FC236}">
                <a16:creationId xmlns:a16="http://schemas.microsoft.com/office/drawing/2014/main" id="{71F4534C-08E4-C842-97B6-4C0F31031EDE}"/>
              </a:ext>
            </a:extLst>
          </p:cNvPr>
          <p:cNvGrpSpPr/>
          <p:nvPr/>
        </p:nvGrpSpPr>
        <p:grpSpPr>
          <a:xfrm>
            <a:off x="450343" y="2238968"/>
            <a:ext cx="12901922" cy="3613524"/>
            <a:chOff x="285751" y="2238968"/>
            <a:chExt cx="12901922" cy="3613524"/>
          </a:xfrm>
        </p:grpSpPr>
        <p:sp>
          <p:nvSpPr>
            <p:cNvPr id="8" name="Title 1">
              <a:extLst>
                <a:ext uri="{FF2B5EF4-FFF2-40B4-BE49-F238E27FC236}">
                  <a16:creationId xmlns:a16="http://schemas.microsoft.com/office/drawing/2014/main" id="{FD1A81CD-3414-F944-8CB2-3F34EE37DD26}"/>
                </a:ext>
              </a:extLst>
            </p:cNvPr>
            <p:cNvSpPr txBox="1">
              <a:spLocks/>
            </p:cNvSpPr>
            <p:nvPr/>
          </p:nvSpPr>
          <p:spPr>
            <a:xfrm>
              <a:off x="3233426" y="2783927"/>
              <a:ext cx="9954247" cy="247297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7200" b="1" kern="1200" spc="-80" baseline="0">
                  <a:solidFill>
                    <a:srgbClr val="0065E0"/>
                  </a:solidFill>
                  <a:latin typeface="Corbel" panose="020B0503020204020204" pitchFamily="34" charset="0"/>
                  <a:ea typeface="+mj-ea"/>
                  <a:cs typeface="+mj-cs"/>
                </a:defRPr>
              </a:lvl1pPr>
            </a:lstStyle>
            <a:p>
              <a:pPr algn="l">
                <a:lnSpc>
                  <a:spcPct val="110000"/>
                </a:lnSpc>
              </a:pPr>
              <a:br>
                <a:rPr lang="fi-FI" sz="3600" dirty="0">
                  <a:solidFill>
                    <a:srgbClr val="00ADEA"/>
                  </a:solidFill>
                </a:rPr>
              </a:br>
              <a:r>
                <a:rPr lang="sv-SE" sz="3600" dirty="0">
                  <a:solidFill>
                    <a:srgbClr val="FFDDDC"/>
                  </a:solidFill>
                </a:rPr>
                <a:t>Stöd av en vän kan också behövas.</a:t>
              </a:r>
            </a:p>
            <a:p>
              <a:pPr algn="l">
                <a:lnSpc>
                  <a:spcPct val="110000"/>
                </a:lnSpc>
              </a:pPr>
              <a:r>
                <a:rPr lang="sv-SE" sz="3600" dirty="0">
                  <a:solidFill>
                    <a:srgbClr val="FFDDDC"/>
                  </a:solidFill>
                </a:rPr>
                <a:t>Fundera på vem som är </a:t>
              </a:r>
              <a:br>
                <a:rPr lang="sv-SE" sz="3600" dirty="0">
                  <a:solidFill>
                    <a:srgbClr val="FFDDDC"/>
                  </a:solidFill>
                </a:rPr>
              </a:br>
              <a:r>
                <a:rPr lang="sv-SE" sz="3600" dirty="0">
                  <a:solidFill>
                    <a:srgbClr val="FFDDDC"/>
                  </a:solidFill>
                </a:rPr>
                <a:t>den här personen för dig?</a:t>
              </a:r>
            </a:p>
            <a:p>
              <a:pPr algn="l">
                <a:lnSpc>
                  <a:spcPct val="110000"/>
                </a:lnSpc>
              </a:pPr>
              <a:br>
                <a:rPr lang="fi-FI" sz="3600" dirty="0">
                  <a:solidFill>
                    <a:srgbClr val="FFDDDC"/>
                  </a:solidFill>
                </a:rPr>
              </a:br>
              <a:br>
                <a:rPr lang="fi-FI" sz="3600" dirty="0">
                  <a:solidFill>
                    <a:srgbClr val="FFDDDC"/>
                  </a:solidFill>
                </a:rPr>
              </a:br>
              <a:br>
                <a:rPr lang="fi-FI" sz="3600" dirty="0">
                  <a:solidFill>
                    <a:srgbClr val="FFDDDC"/>
                  </a:solidFill>
                </a:rPr>
              </a:br>
              <a:br>
                <a:rPr lang="fi-FI" sz="3600" dirty="0">
                  <a:solidFill>
                    <a:srgbClr val="FFDDDC"/>
                  </a:solidFill>
                </a:rPr>
              </a:br>
              <a:endParaRPr lang="en-FI" sz="3600" dirty="0">
                <a:solidFill>
                  <a:srgbClr val="00ADEA"/>
                </a:solidFill>
              </a:endParaRPr>
            </a:p>
          </p:txBody>
        </p:sp>
        <p:pic>
          <p:nvPicPr>
            <p:cNvPr id="4" name="Picture 3">
              <a:extLst>
                <a:ext uri="{FF2B5EF4-FFF2-40B4-BE49-F238E27FC236}">
                  <a16:creationId xmlns:a16="http://schemas.microsoft.com/office/drawing/2014/main" id="{179A7162-37D8-DE41-9511-1A99666A41E2}"/>
                </a:ext>
              </a:extLst>
            </p:cNvPr>
            <p:cNvPicPr>
              <a:picLocks noChangeAspect="1"/>
            </p:cNvPicPr>
            <p:nvPr/>
          </p:nvPicPr>
          <p:blipFill>
            <a:blip r:embed="rId3"/>
            <a:stretch>
              <a:fillRect/>
            </a:stretch>
          </p:blipFill>
          <p:spPr>
            <a:xfrm>
              <a:off x="285751" y="2238968"/>
              <a:ext cx="3613524" cy="3613524"/>
            </a:xfrm>
            <a:prstGeom prst="rect">
              <a:avLst/>
            </a:prstGeom>
          </p:spPr>
        </p:pic>
      </p:grpSp>
    </p:spTree>
    <p:extLst>
      <p:ext uri="{BB962C8B-B14F-4D97-AF65-F5344CB8AC3E}">
        <p14:creationId xmlns:p14="http://schemas.microsoft.com/office/powerpoint/2010/main" val="2612680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1C304A"/>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2EE9D35-EE0E-8D42-955F-6AA84FDF8748}"/>
              </a:ext>
            </a:extLst>
          </p:cNvPr>
          <p:cNvSpPr txBox="1">
            <a:spLocks/>
          </p:cNvSpPr>
          <p:nvPr/>
        </p:nvSpPr>
        <p:spPr>
          <a:xfrm>
            <a:off x="1573089" y="3281913"/>
            <a:ext cx="9396723" cy="2720267"/>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7200" b="1" kern="1200" spc="-80" baseline="0">
                <a:solidFill>
                  <a:srgbClr val="0065E0"/>
                </a:solidFill>
                <a:latin typeface="Corbel" panose="020B0503020204020204" pitchFamily="34" charset="0"/>
                <a:ea typeface="+mj-ea"/>
                <a:cs typeface="+mj-cs"/>
              </a:defRPr>
            </a:lvl1pPr>
          </a:lstStyle>
          <a:p>
            <a:r>
              <a:rPr lang="fi-FI" sz="3600" dirty="0">
                <a:solidFill>
                  <a:srgbClr val="FFDDDC"/>
                </a:solidFill>
              </a:rPr>
              <a:t>OBS! </a:t>
            </a:r>
            <a:r>
              <a:rPr lang="sv-SE" sz="3600" dirty="0">
                <a:solidFill>
                  <a:srgbClr val="FFDDDC"/>
                </a:solidFill>
              </a:rPr>
              <a:t>Läroanstalterna har en särskild skyldighet att säkerställa att trakasserier eller annan diskriminering inte förekommer. De måste ingripa effektivt i trakasserier.</a:t>
            </a:r>
            <a:endParaRPr lang="fi-FI" sz="3600" dirty="0">
              <a:solidFill>
                <a:srgbClr val="FFDDDC"/>
              </a:solidFill>
            </a:endParaRPr>
          </a:p>
        </p:txBody>
      </p:sp>
      <p:grpSp>
        <p:nvGrpSpPr>
          <p:cNvPr id="15" name="Group 14" descr="Ottakaa yhteyttä henkilöön tai tahoon, jonka koet syrjineen sinua ja pyydä selvitystä&#10;(esim. valmentaja, koulu, kauppa jne)&#10;">
            <a:extLst>
              <a:ext uri="{FF2B5EF4-FFF2-40B4-BE49-F238E27FC236}">
                <a16:creationId xmlns:a16="http://schemas.microsoft.com/office/drawing/2014/main" id="{8F6BC217-A0A7-EB4D-9822-0289538DCC0B}"/>
              </a:ext>
            </a:extLst>
          </p:cNvPr>
          <p:cNvGrpSpPr/>
          <p:nvPr/>
        </p:nvGrpSpPr>
        <p:grpSpPr>
          <a:xfrm>
            <a:off x="-1396475" y="3014303"/>
            <a:ext cx="13258570" cy="5455291"/>
            <a:chOff x="-202376" y="924581"/>
            <a:chExt cx="13258570" cy="5455291"/>
          </a:xfrm>
        </p:grpSpPr>
        <p:sp>
          <p:nvSpPr>
            <p:cNvPr id="8" name="Title 1">
              <a:extLst>
                <a:ext uri="{FF2B5EF4-FFF2-40B4-BE49-F238E27FC236}">
                  <a16:creationId xmlns:a16="http://schemas.microsoft.com/office/drawing/2014/main" id="{FD1A81CD-3414-F944-8CB2-3F34EE37DD26}"/>
                </a:ext>
              </a:extLst>
            </p:cNvPr>
            <p:cNvSpPr txBox="1">
              <a:spLocks/>
            </p:cNvSpPr>
            <p:nvPr/>
          </p:nvSpPr>
          <p:spPr>
            <a:xfrm>
              <a:off x="3101947" y="924581"/>
              <a:ext cx="9954247" cy="2089722"/>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7200" b="1" kern="1200" spc="-80" baseline="0">
                  <a:solidFill>
                    <a:srgbClr val="0065E0"/>
                  </a:solidFill>
                  <a:latin typeface="Corbel" panose="020B0503020204020204" pitchFamily="34" charset="0"/>
                  <a:ea typeface="+mj-ea"/>
                  <a:cs typeface="+mj-cs"/>
                </a:defRPr>
              </a:lvl1pPr>
            </a:lstStyle>
            <a:p>
              <a:pPr algn="l">
                <a:lnSpc>
                  <a:spcPts val="4280"/>
                </a:lnSpc>
              </a:pPr>
              <a:r>
                <a:rPr lang="sv-SE" sz="3400" dirty="0">
                  <a:solidFill>
                    <a:srgbClr val="FFDDDC"/>
                  </a:solidFill>
                </a:rPr>
                <a:t>Kontakta den person eller instans</a:t>
              </a:r>
            </a:p>
            <a:p>
              <a:pPr algn="l">
                <a:lnSpc>
                  <a:spcPts val="4280"/>
                </a:lnSpc>
              </a:pPr>
              <a:r>
                <a:rPr lang="sv-SE" sz="3400" dirty="0">
                  <a:solidFill>
                    <a:srgbClr val="FFDDDC"/>
                  </a:solidFill>
                </a:rPr>
                <a:t>som du upplever har diskriminerat dig och be om en utredning</a:t>
              </a:r>
            </a:p>
            <a:p>
              <a:pPr algn="l">
                <a:lnSpc>
                  <a:spcPts val="4280"/>
                </a:lnSpc>
              </a:pPr>
              <a:r>
                <a:rPr lang="sv-SE" sz="3400" dirty="0">
                  <a:solidFill>
                    <a:srgbClr val="FFDDDC"/>
                  </a:solidFill>
                </a:rPr>
                <a:t>(t.ex. tränare, skola, affär)</a:t>
              </a:r>
            </a:p>
            <a:p>
              <a:pPr algn="l">
                <a:lnSpc>
                  <a:spcPts val="4280"/>
                </a:lnSpc>
              </a:pPr>
              <a:br>
                <a:rPr lang="fi-FI" sz="3400" dirty="0">
                  <a:solidFill>
                    <a:srgbClr val="FFDDDC"/>
                  </a:solidFill>
                </a:rPr>
              </a:br>
              <a:br>
                <a:rPr lang="fi-FI" sz="3400" dirty="0">
                  <a:solidFill>
                    <a:srgbClr val="FFDDDC"/>
                  </a:solidFill>
                </a:rPr>
              </a:br>
              <a:endParaRPr lang="en-FI" sz="3400" dirty="0">
                <a:solidFill>
                  <a:srgbClr val="00ADEA"/>
                </a:solidFill>
              </a:endParaRPr>
            </a:p>
          </p:txBody>
        </p:sp>
        <p:grpSp>
          <p:nvGrpSpPr>
            <p:cNvPr id="14" name="Group 13">
              <a:extLst>
                <a:ext uri="{FF2B5EF4-FFF2-40B4-BE49-F238E27FC236}">
                  <a16:creationId xmlns:a16="http://schemas.microsoft.com/office/drawing/2014/main" id="{F4C801BB-B499-0543-9762-D613BF2AD98A}"/>
                </a:ext>
              </a:extLst>
            </p:cNvPr>
            <p:cNvGrpSpPr/>
            <p:nvPr/>
          </p:nvGrpSpPr>
          <p:grpSpPr>
            <a:xfrm>
              <a:off x="-202376" y="1780050"/>
              <a:ext cx="5186246" cy="4599822"/>
              <a:chOff x="-586424" y="2859042"/>
              <a:chExt cx="5186246" cy="4599822"/>
            </a:xfrm>
          </p:grpSpPr>
          <p:pic>
            <p:nvPicPr>
              <p:cNvPr id="6" name="Picture 5">
                <a:extLst>
                  <a:ext uri="{FF2B5EF4-FFF2-40B4-BE49-F238E27FC236}">
                    <a16:creationId xmlns:a16="http://schemas.microsoft.com/office/drawing/2014/main" id="{AE406383-9247-DF4A-8FB4-DE691BF4F90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86424" y="3233113"/>
                <a:ext cx="3947781" cy="3947781"/>
              </a:xfrm>
              <a:prstGeom prst="rect">
                <a:avLst/>
              </a:prstGeom>
            </p:spPr>
          </p:pic>
          <p:pic>
            <p:nvPicPr>
              <p:cNvPr id="12" name="Picture 11" descr="A blue figure on a black background&#10;&#10;Description automatically generated with medium confidence">
                <a:extLst>
                  <a:ext uri="{FF2B5EF4-FFF2-40B4-BE49-F238E27FC236}">
                    <a16:creationId xmlns:a16="http://schemas.microsoft.com/office/drawing/2014/main" id="{C3F971D1-70B4-0F48-8867-F19C73A4B11D}"/>
                  </a:ext>
                </a:extLst>
              </p:cNvPr>
              <p:cNvPicPr>
                <a:picLocks noChangeAspect="1"/>
              </p:cNvPicPr>
              <p:nvPr/>
            </p:nvPicPr>
            <p:blipFill>
              <a:blip r:embed="rId4"/>
              <a:stretch>
                <a:fillRect/>
              </a:stretch>
            </p:blipFill>
            <p:spPr>
              <a:xfrm>
                <a:off x="0" y="2859042"/>
                <a:ext cx="4599822" cy="4599822"/>
              </a:xfrm>
              <a:prstGeom prst="rect">
                <a:avLst/>
              </a:prstGeom>
            </p:spPr>
          </p:pic>
        </p:grpSp>
      </p:grpSp>
      <p:sp>
        <p:nvSpPr>
          <p:cNvPr id="2" name="Title 1">
            <a:extLst>
              <a:ext uri="{FF2B5EF4-FFF2-40B4-BE49-F238E27FC236}">
                <a16:creationId xmlns:a16="http://schemas.microsoft.com/office/drawing/2014/main" id="{CF42C519-6EF3-994F-8ED2-B1AD94AC8DCD}"/>
              </a:ext>
            </a:extLst>
          </p:cNvPr>
          <p:cNvSpPr>
            <a:spLocks noGrp="1"/>
          </p:cNvSpPr>
          <p:nvPr>
            <p:ph type="title"/>
          </p:nvPr>
        </p:nvSpPr>
        <p:spPr>
          <a:xfrm>
            <a:off x="808377" y="2175728"/>
            <a:ext cx="10575246" cy="1090788"/>
          </a:xfrm>
        </p:spPr>
        <p:txBody>
          <a:bodyPr>
            <a:normAutofit fontScale="90000"/>
          </a:bodyPr>
          <a:lstStyle/>
          <a:p>
            <a:pPr rtl="0" eaLnBrk="1" latinLnBrk="0" hangingPunct="1"/>
            <a:r>
              <a:rPr lang="sv-SE" sz="4000" kern="1200" dirty="0">
                <a:solidFill>
                  <a:srgbClr val="00ADEA"/>
                </a:solidFill>
                <a:effectLst/>
                <a:latin typeface="Trebuchet MS" panose="020B0703020202090204" pitchFamily="34" charset="0"/>
                <a:ea typeface="+mn-ea"/>
                <a:cs typeface="+mn-cs"/>
              </a:rPr>
              <a:t>2. Börja utreda diskrimineringsfallet på plats </a:t>
            </a:r>
            <a:br>
              <a:rPr lang="sv-SE" sz="4000" kern="1200" dirty="0">
                <a:solidFill>
                  <a:srgbClr val="00ADEA"/>
                </a:solidFill>
                <a:effectLst/>
                <a:latin typeface="Trebuchet MS" panose="020B0703020202090204" pitchFamily="34" charset="0"/>
                <a:ea typeface="+mn-ea"/>
                <a:cs typeface="+mn-cs"/>
              </a:rPr>
            </a:br>
            <a:r>
              <a:rPr lang="sv-SE" sz="4000" kern="1200" dirty="0">
                <a:solidFill>
                  <a:srgbClr val="00ADEA"/>
                </a:solidFill>
                <a:effectLst/>
                <a:latin typeface="Trebuchet MS" panose="020B0703020202090204" pitchFamily="34" charset="0"/>
                <a:ea typeface="+mn-ea"/>
                <a:cs typeface="+mn-cs"/>
              </a:rPr>
              <a:t>om det är möjligt</a:t>
            </a:r>
            <a:br>
              <a:rPr lang="fi-FI" sz="4000" kern="1200" dirty="0">
                <a:solidFill>
                  <a:srgbClr val="FFFFFF"/>
                </a:solidFill>
                <a:effectLst/>
                <a:latin typeface="Trebuchet MS" panose="020B0703020202090204" pitchFamily="34" charset="0"/>
                <a:ea typeface="+mn-ea"/>
                <a:cs typeface="+mn-cs"/>
              </a:rPr>
            </a:br>
            <a:br>
              <a:rPr lang="fi-FI" sz="4000" kern="1200" dirty="0">
                <a:solidFill>
                  <a:srgbClr val="FFFFFF"/>
                </a:solidFill>
                <a:effectLst/>
                <a:latin typeface="Trebuchet MS" panose="020B0703020202090204" pitchFamily="34" charset="0"/>
                <a:ea typeface="+mn-ea"/>
                <a:cs typeface="+mn-cs"/>
              </a:rPr>
            </a:br>
            <a:endParaRPr lang="en-FI" dirty="0">
              <a:effectLst/>
            </a:endParaRPr>
          </a:p>
        </p:txBody>
      </p:sp>
    </p:spTree>
    <p:extLst>
      <p:ext uri="{BB962C8B-B14F-4D97-AF65-F5344CB8AC3E}">
        <p14:creationId xmlns:p14="http://schemas.microsoft.com/office/powerpoint/2010/main" val="1398456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5"/>
                                        </p:tgtEl>
                                      </p:cBhvr>
                                    </p:animEffect>
                                    <p:set>
                                      <p:cBhvr>
                                        <p:cTn id="12" dur="1" fill="hold">
                                          <p:stCondLst>
                                            <p:cond delay="499"/>
                                          </p:stCondLst>
                                        </p:cTn>
                                        <p:tgtEl>
                                          <p:spTgt spid="15"/>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rgbClr val="1C304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39D38-2555-B04F-8199-5F6EAAC7B8BB}"/>
              </a:ext>
            </a:extLst>
          </p:cNvPr>
          <p:cNvSpPr>
            <a:spLocks noGrp="1"/>
          </p:cNvSpPr>
          <p:nvPr>
            <p:ph type="title"/>
          </p:nvPr>
        </p:nvSpPr>
        <p:spPr>
          <a:xfrm>
            <a:off x="197225" y="89645"/>
            <a:ext cx="11779624" cy="2510119"/>
          </a:xfrm>
        </p:spPr>
        <p:txBody>
          <a:bodyPr>
            <a:normAutofit/>
          </a:bodyPr>
          <a:lstStyle/>
          <a:p>
            <a:pPr algn="ctr">
              <a:lnSpc>
                <a:spcPct val="100000"/>
              </a:lnSpc>
            </a:pPr>
            <a:r>
              <a:rPr lang="sv-SE" sz="3600" dirty="0">
                <a:solidFill>
                  <a:srgbClr val="00ADEA"/>
                </a:solidFill>
              </a:rPr>
              <a:t>3. Ni kan be om råd från diskrimineringsombudsmannens</a:t>
            </a:r>
            <a:br>
              <a:rPr lang="sv-SE" sz="3600" dirty="0">
                <a:solidFill>
                  <a:srgbClr val="00ADEA"/>
                </a:solidFill>
              </a:rPr>
            </a:br>
            <a:r>
              <a:rPr lang="sv-SE" sz="3600" dirty="0">
                <a:solidFill>
                  <a:srgbClr val="00ADEA"/>
                </a:solidFill>
              </a:rPr>
              <a:t>eller jämställdhetsombudsmannens byrå</a:t>
            </a:r>
            <a:br>
              <a:rPr lang="sv-SE" sz="3600" dirty="0">
                <a:solidFill>
                  <a:srgbClr val="00ADEA"/>
                </a:solidFill>
              </a:rPr>
            </a:br>
            <a:r>
              <a:rPr lang="sv-SE" sz="3600" dirty="0">
                <a:solidFill>
                  <a:srgbClr val="00ADEA"/>
                </a:solidFill>
              </a:rPr>
              <a:t>(Om man misstänker ett brott är den rätta instansen polisen)</a:t>
            </a:r>
          </a:p>
        </p:txBody>
      </p:sp>
      <p:grpSp>
        <p:nvGrpSpPr>
          <p:cNvPr id="10" name="Group 9" descr="Yhdenvertaisuusvaltuutettu&#10;viranomainen, joka edistää yhdenvertaisuutta ja puuttuu syrjintään&#10;">
            <a:extLst>
              <a:ext uri="{FF2B5EF4-FFF2-40B4-BE49-F238E27FC236}">
                <a16:creationId xmlns:a16="http://schemas.microsoft.com/office/drawing/2014/main" id="{9F73C6ED-8884-3741-BB26-EE83D5A623E9}"/>
              </a:ext>
            </a:extLst>
          </p:cNvPr>
          <p:cNvGrpSpPr/>
          <p:nvPr/>
        </p:nvGrpSpPr>
        <p:grpSpPr>
          <a:xfrm>
            <a:off x="143712" y="1194078"/>
            <a:ext cx="14133670" cy="4328274"/>
            <a:chOff x="143712" y="1194078"/>
            <a:chExt cx="14133670" cy="4328274"/>
          </a:xfrm>
        </p:grpSpPr>
        <p:sp>
          <p:nvSpPr>
            <p:cNvPr id="4" name="Title 1">
              <a:extLst>
                <a:ext uri="{FF2B5EF4-FFF2-40B4-BE49-F238E27FC236}">
                  <a16:creationId xmlns:a16="http://schemas.microsoft.com/office/drawing/2014/main" id="{907E4EC9-4ED4-D249-B3AD-5CA5664A3654}"/>
                </a:ext>
              </a:extLst>
            </p:cNvPr>
            <p:cNvSpPr txBox="1">
              <a:spLocks/>
            </p:cNvSpPr>
            <p:nvPr/>
          </p:nvSpPr>
          <p:spPr>
            <a:xfrm>
              <a:off x="3514171" y="2067541"/>
              <a:ext cx="10763211" cy="25083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000" b="1" kern="1200" spc="-80" baseline="0">
                  <a:solidFill>
                    <a:srgbClr val="1C304A"/>
                  </a:solidFill>
                  <a:latin typeface="Corbel" panose="020B0503020204020204" pitchFamily="34" charset="0"/>
                  <a:ea typeface="+mj-ea"/>
                  <a:cs typeface="+mj-cs"/>
                </a:defRPr>
              </a:lvl1pPr>
            </a:lstStyle>
            <a:p>
              <a:pPr>
                <a:lnSpc>
                  <a:spcPct val="100000"/>
                </a:lnSpc>
              </a:pPr>
              <a:r>
                <a:rPr lang="en-GB" sz="3200" dirty="0" err="1">
                  <a:solidFill>
                    <a:srgbClr val="FFDDDC"/>
                  </a:solidFill>
                </a:rPr>
                <a:t>Diskrimineringsombudsmannen</a:t>
              </a:r>
              <a:endParaRPr lang="en-GB" sz="3200" dirty="0">
                <a:solidFill>
                  <a:srgbClr val="FFDDDC"/>
                </a:solidFill>
              </a:endParaRPr>
            </a:p>
            <a:p>
              <a:pPr>
                <a:lnSpc>
                  <a:spcPct val="100000"/>
                </a:lnSpc>
              </a:pPr>
              <a:r>
                <a:rPr lang="sv-SE" sz="3200" dirty="0">
                  <a:solidFill>
                    <a:srgbClr val="F2F2F2"/>
                  </a:solidFill>
                </a:rPr>
                <a:t>myndighet som främjar likabehandling</a:t>
              </a:r>
            </a:p>
            <a:p>
              <a:pPr>
                <a:lnSpc>
                  <a:spcPct val="100000"/>
                </a:lnSpc>
              </a:pPr>
              <a:r>
                <a:rPr lang="sv-SE" sz="3200" dirty="0">
                  <a:solidFill>
                    <a:srgbClr val="F2F2F2"/>
                  </a:solidFill>
                </a:rPr>
                <a:t>och ingriper i diskriminering</a:t>
              </a:r>
            </a:p>
          </p:txBody>
        </p:sp>
        <p:pic>
          <p:nvPicPr>
            <p:cNvPr id="8" name="Picture 7">
              <a:extLst>
                <a:ext uri="{FF2B5EF4-FFF2-40B4-BE49-F238E27FC236}">
                  <a16:creationId xmlns:a16="http://schemas.microsoft.com/office/drawing/2014/main" id="{B8961D78-DB85-A445-8BAD-EDA4D388567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43712" y="1194078"/>
              <a:ext cx="4328274" cy="4328274"/>
            </a:xfrm>
            <a:prstGeom prst="rect">
              <a:avLst/>
            </a:prstGeom>
          </p:spPr>
        </p:pic>
      </p:grpSp>
      <p:grpSp>
        <p:nvGrpSpPr>
          <p:cNvPr id="3" name="Group 2" descr="Tasa-arvovaltuutettu&#10;viranomainen, joka edistää tasa-arvoa ja puuttuu sukupuoleen perustuvaan syrjintään&#10;">
            <a:extLst>
              <a:ext uri="{FF2B5EF4-FFF2-40B4-BE49-F238E27FC236}">
                <a16:creationId xmlns:a16="http://schemas.microsoft.com/office/drawing/2014/main" id="{6772625E-2E92-E742-BA14-F18D60F05980}"/>
              </a:ext>
            </a:extLst>
          </p:cNvPr>
          <p:cNvGrpSpPr/>
          <p:nvPr/>
        </p:nvGrpSpPr>
        <p:grpSpPr>
          <a:xfrm>
            <a:off x="143712" y="3089124"/>
            <a:ext cx="14077099" cy="4160463"/>
            <a:chOff x="143712" y="3089124"/>
            <a:chExt cx="14077099" cy="4160463"/>
          </a:xfrm>
        </p:grpSpPr>
        <p:sp>
          <p:nvSpPr>
            <p:cNvPr id="7" name="Title 1">
              <a:extLst>
                <a:ext uri="{FF2B5EF4-FFF2-40B4-BE49-F238E27FC236}">
                  <a16:creationId xmlns:a16="http://schemas.microsoft.com/office/drawing/2014/main" id="{026F459E-F4B7-AB43-B2FC-B26889D55516}"/>
                </a:ext>
              </a:extLst>
            </p:cNvPr>
            <p:cNvSpPr txBox="1">
              <a:spLocks/>
            </p:cNvSpPr>
            <p:nvPr/>
          </p:nvSpPr>
          <p:spPr>
            <a:xfrm>
              <a:off x="3457600" y="4041322"/>
              <a:ext cx="10763211" cy="25083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000" b="1" kern="1200" spc="-80" baseline="0">
                  <a:solidFill>
                    <a:srgbClr val="1C304A"/>
                  </a:solidFill>
                  <a:latin typeface="Corbel" panose="020B0503020204020204" pitchFamily="34" charset="0"/>
                  <a:ea typeface="+mj-ea"/>
                  <a:cs typeface="+mj-cs"/>
                </a:defRPr>
              </a:lvl1pPr>
            </a:lstStyle>
            <a:p>
              <a:pPr>
                <a:lnSpc>
                  <a:spcPct val="100000"/>
                </a:lnSpc>
              </a:pPr>
              <a:r>
                <a:rPr lang="en-GB" sz="3200" dirty="0" err="1">
                  <a:solidFill>
                    <a:srgbClr val="FFDDDC"/>
                  </a:solidFill>
                </a:rPr>
                <a:t>Jämställdhetsombudsmannen</a:t>
              </a:r>
              <a:br>
                <a:rPr lang="en-GB" sz="3200" dirty="0">
                  <a:solidFill>
                    <a:srgbClr val="FFDDDC"/>
                  </a:solidFill>
                  <a:highlight>
                    <a:srgbClr val="FFFF00"/>
                  </a:highlight>
                </a:rPr>
              </a:br>
              <a:r>
                <a:rPr lang="sv-SE" sz="3200" dirty="0">
                  <a:solidFill>
                    <a:srgbClr val="F2F2F2"/>
                  </a:solidFill>
                </a:rPr>
                <a:t>myndighet som främjar jämlikhet och </a:t>
              </a:r>
              <a:br>
                <a:rPr lang="sv-SE" sz="3200" dirty="0">
                  <a:solidFill>
                    <a:srgbClr val="F2F2F2"/>
                  </a:solidFill>
                </a:rPr>
              </a:br>
              <a:r>
                <a:rPr lang="sv-SE" sz="3200" dirty="0">
                  <a:solidFill>
                    <a:srgbClr val="F2F2F2"/>
                  </a:solidFill>
                </a:rPr>
                <a:t>ingriper i diskriminering på grund av kön</a:t>
              </a:r>
              <a:endParaRPr lang="en-FI" sz="3200" dirty="0">
                <a:solidFill>
                  <a:srgbClr val="F2F2F2"/>
                </a:solidFill>
              </a:endParaRPr>
            </a:p>
          </p:txBody>
        </p:sp>
        <p:pic>
          <p:nvPicPr>
            <p:cNvPr id="9" name="Picture 8">
              <a:extLst>
                <a:ext uri="{FF2B5EF4-FFF2-40B4-BE49-F238E27FC236}">
                  <a16:creationId xmlns:a16="http://schemas.microsoft.com/office/drawing/2014/main" id="{FE774F08-E7FA-6943-A1BA-495A27AC5EE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43712" y="3089124"/>
              <a:ext cx="4160463" cy="4160463"/>
            </a:xfrm>
            <a:prstGeom prst="rect">
              <a:avLst/>
            </a:prstGeom>
          </p:spPr>
        </p:pic>
      </p:grpSp>
    </p:spTree>
    <p:extLst>
      <p:ext uri="{BB962C8B-B14F-4D97-AF65-F5344CB8AC3E}">
        <p14:creationId xmlns:p14="http://schemas.microsoft.com/office/powerpoint/2010/main" val="281011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descr="Syrjintäpolku: kuvitus">
            <a:extLst>
              <a:ext uri="{FF2B5EF4-FFF2-40B4-BE49-F238E27FC236}">
                <a16:creationId xmlns:a16="http://schemas.microsoft.com/office/drawing/2014/main" id="{06BD5221-E970-4CBF-8FA4-2F9C91B2038C}"/>
              </a:ext>
            </a:extLst>
          </p:cNvPr>
          <p:cNvPicPr>
            <a:picLocks noChangeAspect="1"/>
          </p:cNvPicPr>
          <p:nvPr/>
        </p:nvPicPr>
        <p:blipFill>
          <a:blip r:embed="rId3"/>
          <a:srcRect/>
          <a:stretch/>
        </p:blipFill>
        <p:spPr>
          <a:xfrm>
            <a:off x="0" y="0"/>
            <a:ext cx="12192000" cy="6858000"/>
          </a:xfrm>
          <a:prstGeom prst="rect">
            <a:avLst/>
          </a:prstGeom>
        </p:spPr>
      </p:pic>
      <p:sp>
        <p:nvSpPr>
          <p:cNvPr id="5" name="Alaotsikko 2">
            <a:extLst>
              <a:ext uri="{FF2B5EF4-FFF2-40B4-BE49-F238E27FC236}">
                <a16:creationId xmlns:a16="http://schemas.microsoft.com/office/drawing/2014/main" id="{E1EB3E08-4C78-429D-AF96-3613E9BB4CFE}"/>
              </a:ext>
            </a:extLst>
          </p:cNvPr>
          <p:cNvSpPr txBox="1">
            <a:spLocks/>
          </p:cNvSpPr>
          <p:nvPr/>
        </p:nvSpPr>
        <p:spPr>
          <a:xfrm>
            <a:off x="786580" y="1464481"/>
            <a:ext cx="2948312" cy="112901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400" b="1" dirty="0">
                <a:solidFill>
                  <a:schemeClr val="bg1"/>
                </a:solidFill>
                <a:latin typeface="Corbel" panose="020B0503020204020204" pitchFamily="34" charset="0"/>
              </a:rPr>
              <a:t>Diskutera med en pålitlig vuxen eller med en vän</a:t>
            </a:r>
            <a:endParaRPr lang="fi-FI" sz="2400" b="1" dirty="0">
              <a:solidFill>
                <a:schemeClr val="bg1"/>
              </a:solidFill>
              <a:latin typeface="Corbel" panose="020B0503020204020204" pitchFamily="34" charset="0"/>
            </a:endParaRPr>
          </a:p>
        </p:txBody>
      </p:sp>
      <p:sp>
        <p:nvSpPr>
          <p:cNvPr id="6" name="Alaotsikko 2">
            <a:extLst>
              <a:ext uri="{FF2B5EF4-FFF2-40B4-BE49-F238E27FC236}">
                <a16:creationId xmlns:a16="http://schemas.microsoft.com/office/drawing/2014/main" id="{D62027B6-C353-47B8-AC00-A6336B2381B5}"/>
              </a:ext>
            </a:extLst>
          </p:cNvPr>
          <p:cNvSpPr txBox="1">
            <a:spLocks/>
          </p:cNvSpPr>
          <p:nvPr/>
        </p:nvSpPr>
        <p:spPr>
          <a:xfrm>
            <a:off x="3852046" y="2334654"/>
            <a:ext cx="4308730" cy="45769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400" b="1" dirty="0">
                <a:solidFill>
                  <a:schemeClr val="bg1"/>
                </a:solidFill>
                <a:latin typeface="Corbel" panose="020B0503020204020204" pitchFamily="34" charset="0"/>
              </a:rPr>
              <a:t>Börja utreda fallet på plats</a:t>
            </a:r>
            <a:endParaRPr lang="fi-FI" sz="2400" b="1" dirty="0">
              <a:solidFill>
                <a:schemeClr val="bg1"/>
              </a:solidFill>
              <a:latin typeface="Corbel" panose="020B0503020204020204" pitchFamily="34" charset="0"/>
            </a:endParaRPr>
          </a:p>
        </p:txBody>
      </p:sp>
      <p:sp>
        <p:nvSpPr>
          <p:cNvPr id="7" name="Alaotsikko 2">
            <a:extLst>
              <a:ext uri="{FF2B5EF4-FFF2-40B4-BE49-F238E27FC236}">
                <a16:creationId xmlns:a16="http://schemas.microsoft.com/office/drawing/2014/main" id="{DBC160A0-A1C4-4CB1-9135-2FAC4A9F860B}"/>
              </a:ext>
            </a:extLst>
          </p:cNvPr>
          <p:cNvSpPr txBox="1">
            <a:spLocks/>
          </p:cNvSpPr>
          <p:nvPr/>
        </p:nvSpPr>
        <p:spPr>
          <a:xfrm>
            <a:off x="8487956" y="2523319"/>
            <a:ext cx="3524865" cy="45769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i-FI" sz="2400" b="1" dirty="0">
                <a:solidFill>
                  <a:schemeClr val="bg1"/>
                </a:solidFill>
                <a:latin typeface="Corbel" panose="020B0503020204020204" pitchFamily="34" charset="0"/>
              </a:rPr>
              <a:t>Ni </a:t>
            </a:r>
            <a:r>
              <a:rPr lang="fi-FI" sz="2400" b="1" dirty="0" err="1">
                <a:solidFill>
                  <a:schemeClr val="bg1"/>
                </a:solidFill>
                <a:latin typeface="Corbel" panose="020B0503020204020204" pitchFamily="34" charset="0"/>
              </a:rPr>
              <a:t>kan</a:t>
            </a:r>
            <a:r>
              <a:rPr lang="fi-FI" sz="2400" b="1" dirty="0">
                <a:solidFill>
                  <a:schemeClr val="bg1"/>
                </a:solidFill>
                <a:latin typeface="Corbel" panose="020B0503020204020204" pitchFamily="34" charset="0"/>
              </a:rPr>
              <a:t> </a:t>
            </a:r>
            <a:r>
              <a:rPr lang="fi-FI" sz="2400" b="1" dirty="0" err="1">
                <a:solidFill>
                  <a:schemeClr val="bg1"/>
                </a:solidFill>
                <a:latin typeface="Corbel" panose="020B0503020204020204" pitchFamily="34" charset="0"/>
              </a:rPr>
              <a:t>be</a:t>
            </a:r>
            <a:r>
              <a:rPr lang="fi-FI" sz="2400" b="1" dirty="0">
                <a:solidFill>
                  <a:schemeClr val="bg1"/>
                </a:solidFill>
                <a:latin typeface="Corbel" panose="020B0503020204020204" pitchFamily="34" charset="0"/>
              </a:rPr>
              <a:t> </a:t>
            </a:r>
            <a:r>
              <a:rPr lang="fi-FI" sz="2400" b="1" dirty="0" err="1">
                <a:solidFill>
                  <a:schemeClr val="bg1"/>
                </a:solidFill>
                <a:latin typeface="Corbel" panose="020B0503020204020204" pitchFamily="34" charset="0"/>
              </a:rPr>
              <a:t>om</a:t>
            </a:r>
            <a:r>
              <a:rPr lang="fi-FI" sz="2400" b="1" dirty="0">
                <a:solidFill>
                  <a:schemeClr val="bg1"/>
                </a:solidFill>
                <a:latin typeface="Corbel" panose="020B0503020204020204" pitchFamily="34" charset="0"/>
              </a:rPr>
              <a:t> </a:t>
            </a:r>
            <a:r>
              <a:rPr lang="fi-FI" sz="2400" b="1" dirty="0" err="1">
                <a:solidFill>
                  <a:schemeClr val="bg1"/>
                </a:solidFill>
                <a:latin typeface="Corbel" panose="020B0503020204020204" pitchFamily="34" charset="0"/>
              </a:rPr>
              <a:t>råd</a:t>
            </a:r>
            <a:endParaRPr lang="fi-FI" sz="2400" dirty="0">
              <a:solidFill>
                <a:schemeClr val="bg1"/>
              </a:solidFill>
              <a:latin typeface="Corbel" panose="020B0503020204020204" pitchFamily="34" charset="0"/>
            </a:endParaRPr>
          </a:p>
        </p:txBody>
      </p:sp>
      <p:sp>
        <p:nvSpPr>
          <p:cNvPr id="8" name="Alaotsikko 2">
            <a:extLst>
              <a:ext uri="{FF2B5EF4-FFF2-40B4-BE49-F238E27FC236}">
                <a16:creationId xmlns:a16="http://schemas.microsoft.com/office/drawing/2014/main" id="{081DE908-453A-4AE8-966A-B75B1AB49AA9}"/>
              </a:ext>
            </a:extLst>
          </p:cNvPr>
          <p:cNvSpPr txBox="1">
            <a:spLocks/>
          </p:cNvSpPr>
          <p:nvPr/>
        </p:nvSpPr>
        <p:spPr>
          <a:xfrm>
            <a:off x="3807638" y="5793345"/>
            <a:ext cx="4513824" cy="45769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sv-SE" sz="2400" b="1" dirty="0">
                <a:latin typeface="Corbel" panose="020B0503020204020204" pitchFamily="34" charset="0"/>
              </a:rPr>
              <a:t>Vid misstanke om brott: </a:t>
            </a:r>
            <a:r>
              <a:rPr lang="sv-SE" sz="2400" dirty="0">
                <a:latin typeface="Corbel" panose="020B0503020204020204" pitchFamily="34" charset="0"/>
              </a:rPr>
              <a:t>Polisen</a:t>
            </a:r>
            <a:endParaRPr lang="fi-FI" sz="2400" dirty="0">
              <a:latin typeface="Corbel" panose="020B0503020204020204" pitchFamily="34" charset="0"/>
            </a:endParaRPr>
          </a:p>
        </p:txBody>
      </p:sp>
      <p:sp>
        <p:nvSpPr>
          <p:cNvPr id="12" name="Alaotsikko 2">
            <a:extLst>
              <a:ext uri="{FF2B5EF4-FFF2-40B4-BE49-F238E27FC236}">
                <a16:creationId xmlns:a16="http://schemas.microsoft.com/office/drawing/2014/main" id="{BD3957B9-08C5-4848-9B9D-3012368E210C}"/>
              </a:ext>
            </a:extLst>
          </p:cNvPr>
          <p:cNvSpPr txBox="1">
            <a:spLocks/>
          </p:cNvSpPr>
          <p:nvPr/>
        </p:nvSpPr>
        <p:spPr>
          <a:xfrm>
            <a:off x="3529143" y="4352158"/>
            <a:ext cx="1150496" cy="45769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i-FI" sz="2400" dirty="0" err="1">
                <a:solidFill>
                  <a:schemeClr val="bg1"/>
                </a:solidFill>
                <a:latin typeface="Corbel" panose="020B0503020204020204" pitchFamily="34" charset="0"/>
              </a:rPr>
              <a:t>skola</a:t>
            </a:r>
            <a:endParaRPr lang="fi-FI" sz="2400" dirty="0">
              <a:solidFill>
                <a:schemeClr val="bg1"/>
              </a:solidFill>
              <a:latin typeface="Corbel" panose="020B0503020204020204" pitchFamily="34" charset="0"/>
            </a:endParaRPr>
          </a:p>
        </p:txBody>
      </p:sp>
      <p:sp>
        <p:nvSpPr>
          <p:cNvPr id="21" name="Alaotsikko 2">
            <a:extLst>
              <a:ext uri="{FF2B5EF4-FFF2-40B4-BE49-F238E27FC236}">
                <a16:creationId xmlns:a16="http://schemas.microsoft.com/office/drawing/2014/main" id="{FA5F38C6-0150-41A5-9888-A44D12FDDB0C}"/>
              </a:ext>
            </a:extLst>
          </p:cNvPr>
          <p:cNvSpPr txBox="1">
            <a:spLocks/>
          </p:cNvSpPr>
          <p:nvPr/>
        </p:nvSpPr>
        <p:spPr>
          <a:xfrm>
            <a:off x="4770230" y="4348920"/>
            <a:ext cx="1179096" cy="45769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i-FI" sz="2400" dirty="0" err="1">
                <a:solidFill>
                  <a:schemeClr val="bg1"/>
                </a:solidFill>
                <a:latin typeface="Corbel" panose="020B0503020204020204" pitchFamily="34" charset="0"/>
              </a:rPr>
              <a:t>affär</a:t>
            </a:r>
            <a:endParaRPr lang="fi-FI" sz="2400" dirty="0">
              <a:solidFill>
                <a:schemeClr val="bg1"/>
              </a:solidFill>
              <a:latin typeface="Corbel" panose="020B0503020204020204" pitchFamily="34" charset="0"/>
            </a:endParaRPr>
          </a:p>
        </p:txBody>
      </p:sp>
      <p:sp>
        <p:nvSpPr>
          <p:cNvPr id="22" name="Alaotsikko 2">
            <a:extLst>
              <a:ext uri="{FF2B5EF4-FFF2-40B4-BE49-F238E27FC236}">
                <a16:creationId xmlns:a16="http://schemas.microsoft.com/office/drawing/2014/main" id="{43B9EEFC-8381-4267-B1D2-C16683CA3267}"/>
              </a:ext>
            </a:extLst>
          </p:cNvPr>
          <p:cNvSpPr txBox="1">
            <a:spLocks/>
          </p:cNvSpPr>
          <p:nvPr/>
        </p:nvSpPr>
        <p:spPr>
          <a:xfrm>
            <a:off x="6834651" y="4310702"/>
            <a:ext cx="1913839" cy="74114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i-FI" sz="2400" dirty="0" err="1">
                <a:solidFill>
                  <a:schemeClr val="bg1"/>
                </a:solidFill>
                <a:latin typeface="Corbel" panose="020B0503020204020204" pitchFamily="34" charset="0"/>
              </a:rPr>
              <a:t>eller</a:t>
            </a:r>
            <a:r>
              <a:rPr lang="fi-FI" sz="2400" dirty="0">
                <a:solidFill>
                  <a:schemeClr val="bg1"/>
                </a:solidFill>
                <a:latin typeface="Corbel" panose="020B0503020204020204" pitchFamily="34" charset="0"/>
              </a:rPr>
              <a:t> </a:t>
            </a:r>
            <a:br>
              <a:rPr lang="fi-FI" sz="2400" dirty="0">
                <a:solidFill>
                  <a:schemeClr val="bg1"/>
                </a:solidFill>
                <a:latin typeface="Corbel" panose="020B0503020204020204" pitchFamily="34" charset="0"/>
              </a:rPr>
            </a:br>
            <a:r>
              <a:rPr lang="fi-FI" sz="2400" dirty="0" err="1">
                <a:solidFill>
                  <a:schemeClr val="bg1"/>
                </a:solidFill>
                <a:latin typeface="Corbel" panose="020B0503020204020204" pitchFamily="34" charset="0"/>
              </a:rPr>
              <a:t>någon</a:t>
            </a:r>
            <a:r>
              <a:rPr lang="fi-FI" sz="2400" dirty="0">
                <a:solidFill>
                  <a:schemeClr val="bg1"/>
                </a:solidFill>
                <a:latin typeface="Corbel" panose="020B0503020204020204" pitchFamily="34" charset="0"/>
              </a:rPr>
              <a:t> annan </a:t>
            </a:r>
            <a:r>
              <a:rPr lang="fi-FI" sz="2400" dirty="0" err="1">
                <a:solidFill>
                  <a:schemeClr val="bg1"/>
                </a:solidFill>
                <a:latin typeface="Corbel" panose="020B0503020204020204" pitchFamily="34" charset="0"/>
              </a:rPr>
              <a:t>instans</a:t>
            </a:r>
            <a:endParaRPr lang="fi-FI" sz="2400" dirty="0">
              <a:solidFill>
                <a:schemeClr val="bg1"/>
              </a:solidFill>
              <a:latin typeface="Corbel" panose="020B0503020204020204" pitchFamily="34" charset="0"/>
            </a:endParaRPr>
          </a:p>
        </p:txBody>
      </p:sp>
      <p:sp>
        <p:nvSpPr>
          <p:cNvPr id="11" name="Alaotsikko 2">
            <a:extLst>
              <a:ext uri="{FF2B5EF4-FFF2-40B4-BE49-F238E27FC236}">
                <a16:creationId xmlns:a16="http://schemas.microsoft.com/office/drawing/2014/main" id="{90E1B980-B678-4049-B505-D02A2B2625FC}"/>
              </a:ext>
            </a:extLst>
          </p:cNvPr>
          <p:cNvSpPr txBox="1">
            <a:spLocks/>
          </p:cNvSpPr>
          <p:nvPr/>
        </p:nvSpPr>
        <p:spPr>
          <a:xfrm>
            <a:off x="3529143" y="3109665"/>
            <a:ext cx="1150496" cy="45769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i-FI" sz="2400" dirty="0" err="1">
                <a:solidFill>
                  <a:schemeClr val="bg1"/>
                </a:solidFill>
                <a:latin typeface="Corbel" panose="020B0503020204020204" pitchFamily="34" charset="0"/>
              </a:rPr>
              <a:t>T.ex</a:t>
            </a:r>
            <a:r>
              <a:rPr lang="fi-FI" sz="2400" dirty="0">
                <a:solidFill>
                  <a:schemeClr val="bg1"/>
                </a:solidFill>
                <a:latin typeface="Corbel" panose="020B0503020204020204" pitchFamily="34" charset="0"/>
              </a:rPr>
              <a:t>. </a:t>
            </a:r>
          </a:p>
        </p:txBody>
      </p:sp>
      <p:sp>
        <p:nvSpPr>
          <p:cNvPr id="14" name="Alaotsikko 2">
            <a:extLst>
              <a:ext uri="{FF2B5EF4-FFF2-40B4-BE49-F238E27FC236}">
                <a16:creationId xmlns:a16="http://schemas.microsoft.com/office/drawing/2014/main" id="{9533C6BD-CA3B-4E33-B53D-125A075A3514}"/>
              </a:ext>
            </a:extLst>
          </p:cNvPr>
          <p:cNvSpPr txBox="1">
            <a:spLocks/>
          </p:cNvSpPr>
          <p:nvPr/>
        </p:nvSpPr>
        <p:spPr>
          <a:xfrm>
            <a:off x="6010710" y="4347009"/>
            <a:ext cx="1284830" cy="80676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i-FI" sz="2400" dirty="0" err="1">
                <a:solidFill>
                  <a:schemeClr val="bg1"/>
                </a:solidFill>
                <a:latin typeface="Corbel" panose="020B0503020204020204" pitchFamily="34" charset="0"/>
              </a:rPr>
              <a:t>biograf</a:t>
            </a:r>
            <a:endParaRPr lang="fi-FI" sz="2400" dirty="0">
              <a:solidFill>
                <a:schemeClr val="bg1"/>
              </a:solidFill>
              <a:latin typeface="Corbel" panose="020B0503020204020204" pitchFamily="34" charset="0"/>
            </a:endParaRPr>
          </a:p>
        </p:txBody>
      </p:sp>
      <p:sp>
        <p:nvSpPr>
          <p:cNvPr id="15" name="Alaotsikko 2">
            <a:extLst>
              <a:ext uri="{FF2B5EF4-FFF2-40B4-BE49-F238E27FC236}">
                <a16:creationId xmlns:a16="http://schemas.microsoft.com/office/drawing/2014/main" id="{3332E11B-FCD1-4A61-89B9-331FE99B772B}"/>
              </a:ext>
            </a:extLst>
          </p:cNvPr>
          <p:cNvSpPr txBox="1">
            <a:spLocks/>
          </p:cNvSpPr>
          <p:nvPr/>
        </p:nvSpPr>
        <p:spPr>
          <a:xfrm>
            <a:off x="9221225" y="3274199"/>
            <a:ext cx="2439836" cy="7569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i-FI" sz="2400" dirty="0" err="1">
                <a:solidFill>
                  <a:schemeClr val="bg1"/>
                </a:solidFill>
                <a:latin typeface="Corbel" panose="020B0503020204020204" pitchFamily="34" charset="0"/>
              </a:rPr>
              <a:t>Diskriminerings-ombudsmannen</a:t>
            </a:r>
            <a:endParaRPr lang="fi-FI" sz="2400" dirty="0">
              <a:solidFill>
                <a:schemeClr val="bg1"/>
              </a:solidFill>
              <a:latin typeface="Corbel" panose="020B0503020204020204" pitchFamily="34" charset="0"/>
            </a:endParaRPr>
          </a:p>
        </p:txBody>
      </p:sp>
      <p:sp>
        <p:nvSpPr>
          <p:cNvPr id="16" name="Alaotsikko 2">
            <a:extLst>
              <a:ext uri="{FF2B5EF4-FFF2-40B4-BE49-F238E27FC236}">
                <a16:creationId xmlns:a16="http://schemas.microsoft.com/office/drawing/2014/main" id="{8FC44115-D1D1-462A-9967-E42A07C844F0}"/>
              </a:ext>
            </a:extLst>
          </p:cNvPr>
          <p:cNvSpPr txBox="1">
            <a:spLocks/>
          </p:cNvSpPr>
          <p:nvPr/>
        </p:nvSpPr>
        <p:spPr>
          <a:xfrm>
            <a:off x="9221225" y="4191113"/>
            <a:ext cx="2321730" cy="6910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i-FI" sz="2400" dirty="0" err="1">
                <a:solidFill>
                  <a:schemeClr val="bg1"/>
                </a:solidFill>
                <a:latin typeface="Corbel" panose="020B0503020204020204" pitchFamily="34" charset="0"/>
              </a:rPr>
              <a:t>Jämställdhets-ombudsmannen</a:t>
            </a:r>
            <a:endParaRPr lang="fi-FI" sz="2400" dirty="0">
              <a:solidFill>
                <a:schemeClr val="bg1"/>
              </a:solidFill>
              <a:latin typeface="Corbel" panose="020B0503020204020204" pitchFamily="34" charset="0"/>
            </a:endParaRPr>
          </a:p>
        </p:txBody>
      </p:sp>
      <p:sp>
        <p:nvSpPr>
          <p:cNvPr id="2" name="Title 1">
            <a:extLst>
              <a:ext uri="{FF2B5EF4-FFF2-40B4-BE49-F238E27FC236}">
                <a16:creationId xmlns:a16="http://schemas.microsoft.com/office/drawing/2014/main" id="{19740E3D-D13F-2745-BD1D-1D1F36099FCE}"/>
              </a:ext>
            </a:extLst>
          </p:cNvPr>
          <p:cNvSpPr>
            <a:spLocks noGrp="1"/>
          </p:cNvSpPr>
          <p:nvPr>
            <p:ph type="title"/>
          </p:nvPr>
        </p:nvSpPr>
        <p:spPr>
          <a:xfrm>
            <a:off x="1034825" y="412216"/>
            <a:ext cx="10119052" cy="1080938"/>
          </a:xfrm>
        </p:spPr>
        <p:txBody>
          <a:bodyPr/>
          <a:lstStyle/>
          <a:p>
            <a:pPr algn="ctr"/>
            <a:r>
              <a:rPr lang="fi-FI" dirty="0" err="1">
                <a:solidFill>
                  <a:srgbClr val="0065E0"/>
                </a:solidFill>
              </a:rPr>
              <a:t>När</a:t>
            </a:r>
            <a:r>
              <a:rPr lang="fi-FI" dirty="0">
                <a:solidFill>
                  <a:srgbClr val="0065E0"/>
                </a:solidFill>
              </a:rPr>
              <a:t> du </a:t>
            </a:r>
            <a:r>
              <a:rPr lang="fi-FI" dirty="0" err="1">
                <a:solidFill>
                  <a:srgbClr val="0065E0"/>
                </a:solidFill>
              </a:rPr>
              <a:t>misstänker</a:t>
            </a:r>
            <a:r>
              <a:rPr lang="fi-FI" dirty="0">
                <a:solidFill>
                  <a:srgbClr val="0065E0"/>
                </a:solidFill>
              </a:rPr>
              <a:t> </a:t>
            </a:r>
            <a:r>
              <a:rPr lang="fi-FI" dirty="0" err="1">
                <a:solidFill>
                  <a:srgbClr val="0065E0"/>
                </a:solidFill>
              </a:rPr>
              <a:t>diskriminering</a:t>
            </a:r>
            <a:endParaRPr lang="en-FI" dirty="0">
              <a:solidFill>
                <a:srgbClr val="0065E0"/>
              </a:solidFill>
            </a:endParaRPr>
          </a:p>
        </p:txBody>
      </p:sp>
    </p:spTree>
    <p:extLst>
      <p:ext uri="{BB962C8B-B14F-4D97-AF65-F5344CB8AC3E}">
        <p14:creationId xmlns:p14="http://schemas.microsoft.com/office/powerpoint/2010/main" val="11461957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B85CF45-13C0-874E-B549-0E5941ABFD8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89339" y="671380"/>
            <a:ext cx="10160000" cy="6350000"/>
          </a:xfrm>
          <a:prstGeom prst="rect">
            <a:avLst/>
          </a:prstGeom>
        </p:spPr>
      </p:pic>
      <p:sp>
        <p:nvSpPr>
          <p:cNvPr id="2" name="Otsikko 1"/>
          <p:cNvSpPr>
            <a:spLocks noGrp="1"/>
          </p:cNvSpPr>
          <p:nvPr>
            <p:ph type="title"/>
          </p:nvPr>
        </p:nvSpPr>
        <p:spPr>
          <a:xfrm>
            <a:off x="808377" y="2444696"/>
            <a:ext cx="10575246" cy="1090788"/>
          </a:xfrm>
        </p:spPr>
        <p:txBody>
          <a:bodyPr/>
          <a:lstStyle/>
          <a:p>
            <a:pPr algn="ctr"/>
            <a:r>
              <a:rPr lang="fi-FI" u="none" dirty="0" err="1">
                <a:latin typeface="+mn-lt"/>
              </a:rPr>
              <a:t>Gruppuppgifter</a:t>
            </a:r>
            <a:endParaRPr lang="fi-FI" u="none" dirty="0">
              <a:latin typeface="+mn-lt"/>
            </a:endParaRPr>
          </a:p>
        </p:txBody>
      </p:sp>
    </p:spTree>
    <p:extLst>
      <p:ext uri="{BB962C8B-B14F-4D97-AF65-F5344CB8AC3E}">
        <p14:creationId xmlns:p14="http://schemas.microsoft.com/office/powerpoint/2010/main" val="18731564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pPr algn="ctr"/>
            <a:r>
              <a:rPr lang="fi-FI" sz="5000" u="none" dirty="0" err="1">
                <a:solidFill>
                  <a:srgbClr val="0065E0"/>
                </a:solidFill>
              </a:rPr>
              <a:t>Anvisningar</a:t>
            </a:r>
            <a:r>
              <a:rPr lang="fi-FI" sz="5000" u="none" dirty="0">
                <a:solidFill>
                  <a:srgbClr val="0065E0"/>
                </a:solidFill>
              </a:rPr>
              <a:t> för </a:t>
            </a:r>
            <a:r>
              <a:rPr lang="fi-FI" sz="5000" u="none" dirty="0" err="1">
                <a:solidFill>
                  <a:srgbClr val="0065E0"/>
                </a:solidFill>
              </a:rPr>
              <a:t>gruppuppgiften</a:t>
            </a:r>
            <a:endParaRPr lang="fi-FI" sz="5000" dirty="0">
              <a:solidFill>
                <a:srgbClr val="0065E0"/>
              </a:solidFill>
            </a:endParaRPr>
          </a:p>
        </p:txBody>
      </p:sp>
      <p:sp>
        <p:nvSpPr>
          <p:cNvPr id="3" name="Tekstin paikkamerkki 2"/>
          <p:cNvSpPr>
            <a:spLocks noGrp="1"/>
          </p:cNvSpPr>
          <p:nvPr>
            <p:ph idx="1"/>
          </p:nvPr>
        </p:nvSpPr>
        <p:spPr/>
        <p:txBody>
          <a:bodyPr>
            <a:normAutofit/>
          </a:bodyPr>
          <a:lstStyle/>
          <a:p>
            <a:pPr marL="0" indent="0" algn="ctr">
              <a:buNone/>
            </a:pPr>
            <a:r>
              <a:rPr lang="sv-SE" sz="4000" dirty="0"/>
              <a:t>Läs </a:t>
            </a:r>
            <a:r>
              <a:rPr lang="sv-SE" sz="4000" b="1" dirty="0"/>
              <a:t>ett av tre </a:t>
            </a:r>
            <a:r>
              <a:rPr lang="sv-SE" sz="4000" dirty="0"/>
              <a:t>exempel på diskriminering </a:t>
            </a:r>
            <a:br>
              <a:rPr lang="sv-SE" sz="4000" dirty="0"/>
            </a:br>
            <a:r>
              <a:rPr lang="sv-SE" sz="4000" dirty="0"/>
              <a:t>i grupperna.</a:t>
            </a:r>
          </a:p>
          <a:p>
            <a:pPr marL="0" indent="0" algn="ctr">
              <a:buNone/>
            </a:pPr>
            <a:r>
              <a:rPr lang="sv-SE" sz="4000" dirty="0"/>
              <a:t>Diskutera fallet i er grupp och besvara de </a:t>
            </a:r>
            <a:br>
              <a:rPr lang="sv-SE" sz="4000" dirty="0"/>
            </a:br>
            <a:r>
              <a:rPr lang="sv-SE" sz="4000" b="1" dirty="0"/>
              <a:t>tre frågorna</a:t>
            </a:r>
            <a:r>
              <a:rPr lang="sv-SE" sz="4000" dirty="0"/>
              <a:t>.</a:t>
            </a:r>
          </a:p>
          <a:p>
            <a:pPr algn="ctr"/>
            <a:endParaRPr lang="fi-FI" sz="4000" dirty="0"/>
          </a:p>
        </p:txBody>
      </p:sp>
    </p:spTree>
    <p:extLst>
      <p:ext uri="{BB962C8B-B14F-4D97-AF65-F5344CB8AC3E}">
        <p14:creationId xmlns:p14="http://schemas.microsoft.com/office/powerpoint/2010/main" val="2623071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DD7DE79-A8DA-9142-85F3-43467FD6C821}"/>
              </a:ext>
              <a:ext uri="{C183D7F6-B498-43B3-948B-1728B52AA6E4}">
                <adec:decorative xmlns:adec="http://schemas.microsoft.com/office/drawing/2017/decorative" val="1"/>
              </a:ext>
            </a:extLst>
          </p:cNvPr>
          <p:cNvSpPr/>
          <p:nvPr/>
        </p:nvSpPr>
        <p:spPr>
          <a:xfrm>
            <a:off x="8471646" y="0"/>
            <a:ext cx="3720353" cy="6858000"/>
          </a:xfrm>
          <a:prstGeom prst="rect">
            <a:avLst/>
          </a:prstGeom>
          <a:solidFill>
            <a:srgbClr val="FFDDD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 name="Otsikko 1"/>
          <p:cNvSpPr>
            <a:spLocks noGrp="1"/>
          </p:cNvSpPr>
          <p:nvPr>
            <p:ph type="title"/>
          </p:nvPr>
        </p:nvSpPr>
        <p:spPr>
          <a:xfrm>
            <a:off x="466166" y="399233"/>
            <a:ext cx="10265103" cy="698822"/>
          </a:xfrm>
        </p:spPr>
        <p:txBody>
          <a:bodyPr/>
          <a:lstStyle/>
          <a:p>
            <a:r>
              <a:rPr lang="fi-FI" sz="4200" u="none" dirty="0" err="1">
                <a:solidFill>
                  <a:srgbClr val="0065E0"/>
                </a:solidFill>
                <a:latin typeface="+mn-lt"/>
              </a:rPr>
              <a:t>Gruppuppgift</a:t>
            </a:r>
            <a:r>
              <a:rPr lang="fi-FI" sz="4200" u="none" dirty="0">
                <a:solidFill>
                  <a:srgbClr val="0065E0"/>
                </a:solidFill>
                <a:latin typeface="+mn-lt"/>
              </a:rPr>
              <a:t>: </a:t>
            </a:r>
            <a:r>
              <a:rPr lang="fi-FI" sz="4200" u="none" dirty="0" err="1">
                <a:solidFill>
                  <a:srgbClr val="0065E0"/>
                </a:solidFill>
                <a:latin typeface="+mn-lt"/>
              </a:rPr>
              <a:t>Klädinköp</a:t>
            </a:r>
            <a:endParaRPr lang="fi-FI" sz="4200" u="none" dirty="0">
              <a:solidFill>
                <a:srgbClr val="0065E0"/>
              </a:solidFill>
              <a:latin typeface="+mn-lt"/>
            </a:endParaRPr>
          </a:p>
        </p:txBody>
      </p:sp>
      <p:sp>
        <p:nvSpPr>
          <p:cNvPr id="3" name="Tekstin paikkamerkki 2"/>
          <p:cNvSpPr>
            <a:spLocks noGrp="1"/>
          </p:cNvSpPr>
          <p:nvPr>
            <p:ph type="body" sz="quarter" idx="13"/>
          </p:nvPr>
        </p:nvSpPr>
        <p:spPr>
          <a:xfrm>
            <a:off x="466166" y="1313204"/>
            <a:ext cx="7440705" cy="5145564"/>
          </a:xfrm>
        </p:spPr>
        <p:txBody>
          <a:bodyPr>
            <a:normAutofit/>
          </a:bodyPr>
          <a:lstStyle/>
          <a:p>
            <a:pPr marL="0" indent="0">
              <a:lnSpc>
                <a:spcPts val="3600"/>
              </a:lnSpc>
              <a:buNone/>
            </a:pPr>
            <a:r>
              <a:rPr lang="sv-SE" sz="2600" dirty="0">
                <a:latin typeface="+mn-lt"/>
              </a:rPr>
              <a:t>Fjortonåringarna </a:t>
            </a:r>
            <a:r>
              <a:rPr lang="sv-SE" sz="2600" dirty="0" err="1">
                <a:latin typeface="+mn-lt"/>
              </a:rPr>
              <a:t>Pihla</a:t>
            </a:r>
            <a:r>
              <a:rPr lang="sv-SE" sz="2600" dirty="0">
                <a:latin typeface="+mn-lt"/>
              </a:rPr>
              <a:t> och </a:t>
            </a:r>
            <a:r>
              <a:rPr lang="sv-SE" sz="2600" dirty="0" err="1">
                <a:latin typeface="+mn-lt"/>
              </a:rPr>
              <a:t>Paju</a:t>
            </a:r>
            <a:r>
              <a:rPr lang="sv-SE" sz="2600" dirty="0">
                <a:latin typeface="+mn-lt"/>
              </a:rPr>
              <a:t> begav sig ut för att köpa kläder. Säljaren kom mot dem vid dörren och vägrade släppa in dem utan att en väktare var närvarande. Säljaren konstaterar att "butikschefen har instruerat henne att göra så, eftersom de unga inte går att lita på". Efter att slutligen ha släppt in </a:t>
            </a:r>
            <a:r>
              <a:rPr lang="sv-SE" sz="2600" dirty="0" err="1">
                <a:latin typeface="+mn-lt"/>
              </a:rPr>
              <a:t>Pihla</a:t>
            </a:r>
            <a:r>
              <a:rPr lang="sv-SE" sz="2600" dirty="0">
                <a:latin typeface="+mn-lt"/>
              </a:rPr>
              <a:t> och </a:t>
            </a:r>
            <a:r>
              <a:rPr lang="sv-SE" sz="2600" dirty="0" err="1">
                <a:latin typeface="+mn-lt"/>
              </a:rPr>
              <a:t>Paju</a:t>
            </a:r>
            <a:r>
              <a:rPr lang="sv-SE" sz="2600" dirty="0">
                <a:latin typeface="+mn-lt"/>
              </a:rPr>
              <a:t>, betjänade säljaren dem inte på samma sätt som andra kunder. </a:t>
            </a:r>
            <a:endParaRPr lang="fi-FI" sz="2600" dirty="0">
              <a:latin typeface="+mn-lt"/>
            </a:endParaRPr>
          </a:p>
        </p:txBody>
      </p:sp>
      <p:sp>
        <p:nvSpPr>
          <p:cNvPr id="6" name="Tekstiruutu 5"/>
          <p:cNvSpPr txBox="1"/>
          <p:nvPr/>
        </p:nvSpPr>
        <p:spPr>
          <a:xfrm>
            <a:off x="8677835" y="582067"/>
            <a:ext cx="3514164" cy="5693866"/>
          </a:xfrm>
          <a:prstGeom prst="rect">
            <a:avLst/>
          </a:prstGeom>
          <a:noFill/>
        </p:spPr>
        <p:txBody>
          <a:bodyPr wrap="square" rtlCol="0">
            <a:spAutoFit/>
          </a:bodyPr>
          <a:lstStyle/>
          <a:p>
            <a:r>
              <a:rPr lang="sv-SE" sz="2800" dirty="0">
                <a:solidFill>
                  <a:srgbClr val="0065E0"/>
                </a:solidFill>
              </a:rPr>
              <a:t>Vem gjorde sig skyldig till diskriminering i den här situationen? Varför?</a:t>
            </a:r>
            <a:br>
              <a:rPr lang="sv-SE" sz="2800" dirty="0">
                <a:solidFill>
                  <a:srgbClr val="0065E0"/>
                </a:solidFill>
              </a:rPr>
            </a:br>
            <a:endParaRPr lang="fi-FI" sz="2800" dirty="0">
              <a:solidFill>
                <a:srgbClr val="0065E0"/>
              </a:solidFill>
            </a:endParaRPr>
          </a:p>
          <a:p>
            <a:r>
              <a:rPr lang="sv-SE" sz="2800" dirty="0">
                <a:solidFill>
                  <a:srgbClr val="0065E0"/>
                </a:solidFill>
              </a:rPr>
              <a:t>Vad var det som gjorde situationen diskriminerande?</a:t>
            </a:r>
            <a:br>
              <a:rPr lang="sv-SE" sz="2800" dirty="0">
                <a:solidFill>
                  <a:srgbClr val="0065E0"/>
                </a:solidFill>
              </a:rPr>
            </a:br>
            <a:endParaRPr lang="fi-FI" sz="2800" dirty="0">
              <a:solidFill>
                <a:srgbClr val="0065E0"/>
              </a:solidFill>
            </a:endParaRPr>
          </a:p>
          <a:p>
            <a:r>
              <a:rPr lang="sv-SE" sz="2800" dirty="0">
                <a:solidFill>
                  <a:srgbClr val="0065E0"/>
                </a:solidFill>
              </a:rPr>
              <a:t>Vad kan </a:t>
            </a:r>
            <a:r>
              <a:rPr lang="sv-SE" sz="2800" dirty="0" err="1">
                <a:solidFill>
                  <a:srgbClr val="0065E0"/>
                </a:solidFill>
              </a:rPr>
              <a:t>Pihla</a:t>
            </a:r>
            <a:r>
              <a:rPr lang="sv-SE" sz="2800" dirty="0">
                <a:solidFill>
                  <a:srgbClr val="0065E0"/>
                </a:solidFill>
              </a:rPr>
              <a:t> och </a:t>
            </a:r>
            <a:r>
              <a:rPr lang="sv-SE" sz="2800" dirty="0" err="1">
                <a:solidFill>
                  <a:srgbClr val="0065E0"/>
                </a:solidFill>
              </a:rPr>
              <a:t>Paju</a:t>
            </a:r>
            <a:r>
              <a:rPr lang="sv-SE" sz="2800" dirty="0">
                <a:solidFill>
                  <a:srgbClr val="0065E0"/>
                </a:solidFill>
              </a:rPr>
              <a:t> göra efter det som hände?</a:t>
            </a:r>
            <a:endParaRPr lang="fi-FI" sz="2800" dirty="0">
              <a:solidFill>
                <a:srgbClr val="0065E0"/>
              </a:solidFill>
            </a:endParaRPr>
          </a:p>
        </p:txBody>
      </p:sp>
    </p:spTree>
    <p:extLst>
      <p:ext uri="{BB962C8B-B14F-4D97-AF65-F5344CB8AC3E}">
        <p14:creationId xmlns:p14="http://schemas.microsoft.com/office/powerpoint/2010/main" val="39883133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DD7DE79-A8DA-9142-85F3-43467FD6C821}"/>
              </a:ext>
              <a:ext uri="{C183D7F6-B498-43B3-948B-1728B52AA6E4}">
                <adec:decorative xmlns:adec="http://schemas.microsoft.com/office/drawing/2017/decorative" val="1"/>
              </a:ext>
            </a:extLst>
          </p:cNvPr>
          <p:cNvSpPr/>
          <p:nvPr/>
        </p:nvSpPr>
        <p:spPr>
          <a:xfrm>
            <a:off x="8471646" y="0"/>
            <a:ext cx="3720353" cy="6858000"/>
          </a:xfrm>
          <a:prstGeom prst="rect">
            <a:avLst/>
          </a:prstGeom>
          <a:solidFill>
            <a:srgbClr val="FFDDD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 name="Otsikko 1"/>
          <p:cNvSpPr>
            <a:spLocks noGrp="1"/>
          </p:cNvSpPr>
          <p:nvPr>
            <p:ph type="title"/>
          </p:nvPr>
        </p:nvSpPr>
        <p:spPr>
          <a:xfrm>
            <a:off x="466166" y="399233"/>
            <a:ext cx="10265103" cy="698822"/>
          </a:xfrm>
        </p:spPr>
        <p:txBody>
          <a:bodyPr/>
          <a:lstStyle/>
          <a:p>
            <a:r>
              <a:rPr lang="fi-FI" sz="4200" u="none" dirty="0" err="1">
                <a:solidFill>
                  <a:srgbClr val="0065E0"/>
                </a:solidFill>
                <a:latin typeface="+mn-lt"/>
              </a:rPr>
              <a:t>Gruppuppgift</a:t>
            </a:r>
            <a:r>
              <a:rPr lang="fi-FI" sz="4200" u="none" dirty="0">
                <a:solidFill>
                  <a:srgbClr val="0065E0"/>
                </a:solidFill>
                <a:latin typeface="+mn-lt"/>
              </a:rPr>
              <a:t>: </a:t>
            </a:r>
            <a:r>
              <a:rPr lang="fi-FI" sz="4200" u="none" dirty="0" err="1">
                <a:solidFill>
                  <a:srgbClr val="0065E0"/>
                </a:solidFill>
                <a:latin typeface="+mn-lt"/>
              </a:rPr>
              <a:t>Sommarjobb</a:t>
            </a:r>
            <a:endParaRPr lang="fi-FI" sz="4200" u="none" dirty="0">
              <a:solidFill>
                <a:srgbClr val="0065E0"/>
              </a:solidFill>
              <a:latin typeface="+mn-lt"/>
            </a:endParaRPr>
          </a:p>
        </p:txBody>
      </p:sp>
      <p:sp>
        <p:nvSpPr>
          <p:cNvPr id="3" name="Tekstin paikkamerkki 2"/>
          <p:cNvSpPr>
            <a:spLocks noGrp="1"/>
          </p:cNvSpPr>
          <p:nvPr>
            <p:ph type="body" sz="quarter" idx="13"/>
          </p:nvPr>
        </p:nvSpPr>
        <p:spPr>
          <a:xfrm>
            <a:off x="466166" y="1313204"/>
            <a:ext cx="7790328" cy="5145564"/>
          </a:xfrm>
        </p:spPr>
        <p:txBody>
          <a:bodyPr>
            <a:normAutofit/>
          </a:bodyPr>
          <a:lstStyle/>
          <a:p>
            <a:pPr marL="0" indent="0">
              <a:lnSpc>
                <a:spcPts val="3600"/>
              </a:lnSpc>
              <a:buNone/>
            </a:pPr>
            <a:r>
              <a:rPr lang="sv-SE" sz="2600" dirty="0">
                <a:latin typeface="+mn-lt"/>
              </a:rPr>
              <a:t>Hannu såg en annons på sin skolas anslagstavla om sommarjobb i en glasskiosk på en badstrand. Han tog telefonen och berättade för kioskens ägare att han var intresserad av uppgiften. Han hade ju redan tidigare erfarenhet av kundservice. Ägaren skrattade och vägrade intervjua Hannu, eftersom endast "soliga flickor" anställs till hans kiosk.</a:t>
            </a:r>
            <a:endParaRPr lang="fi-FI" sz="2600" dirty="0"/>
          </a:p>
        </p:txBody>
      </p:sp>
      <p:sp>
        <p:nvSpPr>
          <p:cNvPr id="6" name="Tekstiruutu 5"/>
          <p:cNvSpPr txBox="1"/>
          <p:nvPr/>
        </p:nvSpPr>
        <p:spPr>
          <a:xfrm>
            <a:off x="8928847" y="422192"/>
            <a:ext cx="3047999" cy="6124754"/>
          </a:xfrm>
          <a:prstGeom prst="rect">
            <a:avLst/>
          </a:prstGeom>
          <a:noFill/>
        </p:spPr>
        <p:txBody>
          <a:bodyPr wrap="square" rtlCol="0">
            <a:spAutoFit/>
          </a:bodyPr>
          <a:lstStyle/>
          <a:p>
            <a:r>
              <a:rPr lang="sv-SE" sz="2800" dirty="0">
                <a:solidFill>
                  <a:srgbClr val="0065E0"/>
                </a:solidFill>
              </a:rPr>
              <a:t>Vem gjorde sig skyldig till diskriminering i den här situationen? Varför?</a:t>
            </a:r>
            <a:br>
              <a:rPr lang="sv-SE" sz="2800" dirty="0">
                <a:solidFill>
                  <a:srgbClr val="0065E0"/>
                </a:solidFill>
              </a:rPr>
            </a:br>
            <a:endParaRPr lang="fi-FI" sz="2800" dirty="0">
              <a:solidFill>
                <a:srgbClr val="0065E0"/>
              </a:solidFill>
            </a:endParaRPr>
          </a:p>
          <a:p>
            <a:r>
              <a:rPr lang="fi-FI" sz="2800" dirty="0" err="1">
                <a:solidFill>
                  <a:srgbClr val="0065E0"/>
                </a:solidFill>
              </a:rPr>
              <a:t>Varför</a:t>
            </a:r>
            <a:r>
              <a:rPr lang="fi-FI" sz="2800" dirty="0">
                <a:solidFill>
                  <a:srgbClr val="0065E0"/>
                </a:solidFill>
              </a:rPr>
              <a:t> </a:t>
            </a:r>
            <a:r>
              <a:rPr lang="fi-FI" sz="2800" dirty="0" err="1">
                <a:solidFill>
                  <a:srgbClr val="0065E0"/>
                </a:solidFill>
              </a:rPr>
              <a:t>diskriminerades</a:t>
            </a:r>
            <a:r>
              <a:rPr lang="fi-FI" sz="2800" dirty="0">
                <a:solidFill>
                  <a:srgbClr val="0065E0"/>
                </a:solidFill>
              </a:rPr>
              <a:t> Hannu?</a:t>
            </a:r>
            <a:br>
              <a:rPr lang="fi-FI" sz="2800" dirty="0">
                <a:solidFill>
                  <a:srgbClr val="0065E0"/>
                </a:solidFill>
              </a:rPr>
            </a:br>
            <a:endParaRPr lang="fi-FI" sz="2800" dirty="0">
              <a:solidFill>
                <a:srgbClr val="0065E0"/>
              </a:solidFill>
            </a:endParaRPr>
          </a:p>
          <a:p>
            <a:r>
              <a:rPr lang="sv-SE" sz="2800" dirty="0">
                <a:solidFill>
                  <a:srgbClr val="0065E0"/>
                </a:solidFill>
              </a:rPr>
              <a:t>Vad kan Hannu göra efter det som hände?</a:t>
            </a:r>
            <a:endParaRPr lang="fi-FI" sz="2800" dirty="0">
              <a:solidFill>
                <a:srgbClr val="0065E0"/>
              </a:solidFill>
            </a:endParaRPr>
          </a:p>
        </p:txBody>
      </p:sp>
    </p:spTree>
    <p:extLst>
      <p:ext uri="{BB962C8B-B14F-4D97-AF65-F5344CB8AC3E}">
        <p14:creationId xmlns:p14="http://schemas.microsoft.com/office/powerpoint/2010/main" val="25900786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DD7DE79-A8DA-9142-85F3-43467FD6C821}"/>
              </a:ext>
              <a:ext uri="{C183D7F6-B498-43B3-948B-1728B52AA6E4}">
                <adec:decorative xmlns:adec="http://schemas.microsoft.com/office/drawing/2017/decorative" val="1"/>
              </a:ext>
            </a:extLst>
          </p:cNvPr>
          <p:cNvSpPr/>
          <p:nvPr/>
        </p:nvSpPr>
        <p:spPr>
          <a:xfrm>
            <a:off x="8471646" y="0"/>
            <a:ext cx="3720353" cy="6858000"/>
          </a:xfrm>
          <a:prstGeom prst="rect">
            <a:avLst/>
          </a:prstGeom>
          <a:solidFill>
            <a:srgbClr val="FFDDD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 name="Otsikko 1"/>
          <p:cNvSpPr>
            <a:spLocks noGrp="1"/>
          </p:cNvSpPr>
          <p:nvPr>
            <p:ph type="title"/>
          </p:nvPr>
        </p:nvSpPr>
        <p:spPr>
          <a:xfrm>
            <a:off x="466166" y="399233"/>
            <a:ext cx="10265103" cy="698822"/>
          </a:xfrm>
        </p:spPr>
        <p:txBody>
          <a:bodyPr/>
          <a:lstStyle/>
          <a:p>
            <a:r>
              <a:rPr lang="fi-FI" sz="4200" u="none" dirty="0" err="1">
                <a:solidFill>
                  <a:srgbClr val="0065E0"/>
                </a:solidFill>
                <a:latin typeface="+mn-lt"/>
              </a:rPr>
              <a:t>Gruppuppgift</a:t>
            </a:r>
            <a:r>
              <a:rPr lang="fi-FI" sz="4200" u="none" dirty="0">
                <a:solidFill>
                  <a:srgbClr val="0065E0"/>
                </a:solidFill>
                <a:latin typeface="+mn-lt"/>
              </a:rPr>
              <a:t>: </a:t>
            </a:r>
            <a:r>
              <a:rPr lang="fi-FI" sz="4200" u="none" dirty="0" err="1">
                <a:solidFill>
                  <a:srgbClr val="0065E0"/>
                </a:solidFill>
                <a:latin typeface="+mn-lt"/>
              </a:rPr>
              <a:t>Klassutflykt</a:t>
            </a:r>
            <a:endParaRPr lang="fi-FI" sz="4200" u="none" dirty="0">
              <a:solidFill>
                <a:srgbClr val="0065E0"/>
              </a:solidFill>
              <a:latin typeface="+mn-lt"/>
            </a:endParaRPr>
          </a:p>
        </p:txBody>
      </p:sp>
      <p:sp>
        <p:nvSpPr>
          <p:cNvPr id="3" name="Tekstin paikkamerkki 2"/>
          <p:cNvSpPr>
            <a:spLocks noGrp="1"/>
          </p:cNvSpPr>
          <p:nvPr>
            <p:ph type="body" sz="quarter" idx="13"/>
          </p:nvPr>
        </p:nvSpPr>
        <p:spPr>
          <a:xfrm>
            <a:off x="466166" y="1313203"/>
            <a:ext cx="7790328" cy="6583635"/>
          </a:xfrm>
        </p:spPr>
        <p:txBody>
          <a:bodyPr>
            <a:normAutofit/>
          </a:bodyPr>
          <a:lstStyle/>
          <a:p>
            <a:pPr marL="0" indent="0">
              <a:lnSpc>
                <a:spcPts val="3600"/>
              </a:lnSpc>
              <a:buNone/>
            </a:pPr>
            <a:r>
              <a:rPr lang="sv-SE" sz="2600" dirty="0">
                <a:latin typeface="+mn-lt"/>
              </a:rPr>
              <a:t>Toivo väntade ivrigt på vårens klassutflykt. </a:t>
            </a:r>
          </a:p>
          <a:p>
            <a:pPr marL="0" indent="0">
              <a:lnSpc>
                <a:spcPts val="3600"/>
              </a:lnSpc>
              <a:buNone/>
            </a:pPr>
            <a:r>
              <a:rPr lang="sv-SE" sz="2600" dirty="0">
                <a:latin typeface="+mn-lt"/>
              </a:rPr>
              <a:t>Två veckor före avfärden delade läraren ut en lista i klassen över utflyktsplanerna. På programmet stod bland annat klättring och vandring i svår terräng. Toivo kan dock inte delta i alla de planerade aktiviteterna, eftersom han använder rullstol. Efter att ha hört om planerna ringde Toivos förälder till rektorn och bad att programmet skulle anpassas så att det är lämpligt för alla. Rektorn vägrade göra ändringar och uppmanade Toivo att stanna hemma.</a:t>
            </a:r>
            <a:endParaRPr lang="fi-FI" sz="2600" dirty="0"/>
          </a:p>
          <a:p>
            <a:pPr>
              <a:lnSpc>
                <a:spcPts val="3600"/>
              </a:lnSpc>
            </a:pPr>
            <a:endParaRPr lang="fi-FI" sz="2600" dirty="0"/>
          </a:p>
        </p:txBody>
      </p:sp>
      <p:sp>
        <p:nvSpPr>
          <p:cNvPr id="6" name="Tekstiruutu 5"/>
          <p:cNvSpPr txBox="1"/>
          <p:nvPr/>
        </p:nvSpPr>
        <p:spPr>
          <a:xfrm>
            <a:off x="8807822" y="151179"/>
            <a:ext cx="3047999" cy="6093976"/>
          </a:xfrm>
          <a:prstGeom prst="rect">
            <a:avLst/>
          </a:prstGeom>
          <a:noFill/>
        </p:spPr>
        <p:txBody>
          <a:bodyPr wrap="square" rtlCol="0">
            <a:spAutoFit/>
          </a:bodyPr>
          <a:lstStyle/>
          <a:p>
            <a:r>
              <a:rPr lang="sv-SE" sz="2600" dirty="0">
                <a:solidFill>
                  <a:srgbClr val="0065E0"/>
                </a:solidFill>
              </a:rPr>
              <a:t>Vem gjorde sig skyldig till diskriminering i den här situationen? Varför?</a:t>
            </a:r>
            <a:br>
              <a:rPr lang="sv-SE" sz="2600" dirty="0">
                <a:solidFill>
                  <a:srgbClr val="0065E0"/>
                </a:solidFill>
              </a:rPr>
            </a:br>
            <a:endParaRPr lang="fi-FI" sz="2600" dirty="0">
              <a:solidFill>
                <a:srgbClr val="0065E0"/>
              </a:solidFill>
            </a:endParaRPr>
          </a:p>
          <a:p>
            <a:r>
              <a:rPr lang="fi-FI" sz="2600" dirty="0" err="1">
                <a:solidFill>
                  <a:srgbClr val="0065E0"/>
                </a:solidFill>
              </a:rPr>
              <a:t>Varför</a:t>
            </a:r>
            <a:r>
              <a:rPr lang="fi-FI" sz="2600" dirty="0">
                <a:solidFill>
                  <a:srgbClr val="0065E0"/>
                </a:solidFill>
              </a:rPr>
              <a:t> </a:t>
            </a:r>
            <a:r>
              <a:rPr lang="fi-FI" sz="2600" dirty="0" err="1">
                <a:solidFill>
                  <a:srgbClr val="0065E0"/>
                </a:solidFill>
              </a:rPr>
              <a:t>diskriminerades</a:t>
            </a:r>
            <a:r>
              <a:rPr lang="fi-FI" sz="2600" dirty="0">
                <a:solidFill>
                  <a:srgbClr val="0065E0"/>
                </a:solidFill>
              </a:rPr>
              <a:t> Toivo?</a:t>
            </a:r>
            <a:br>
              <a:rPr lang="fi-FI" sz="2600" dirty="0">
                <a:solidFill>
                  <a:srgbClr val="0065E0"/>
                </a:solidFill>
              </a:rPr>
            </a:br>
            <a:endParaRPr lang="fi-FI" sz="2600" dirty="0">
              <a:solidFill>
                <a:srgbClr val="0065E0"/>
              </a:solidFill>
            </a:endParaRPr>
          </a:p>
          <a:p>
            <a:r>
              <a:rPr lang="sv-SE" sz="2600" dirty="0">
                <a:solidFill>
                  <a:srgbClr val="0065E0"/>
                </a:solidFill>
              </a:rPr>
              <a:t>Hur skulle man ha kunnat agerat annorlunda i situationen?</a:t>
            </a:r>
            <a:endParaRPr lang="fi-FI" sz="2600" dirty="0">
              <a:solidFill>
                <a:srgbClr val="0065E0"/>
              </a:solidFill>
            </a:endParaRPr>
          </a:p>
        </p:txBody>
      </p:sp>
    </p:spTree>
    <p:extLst>
      <p:ext uri="{BB962C8B-B14F-4D97-AF65-F5344CB8AC3E}">
        <p14:creationId xmlns:p14="http://schemas.microsoft.com/office/powerpoint/2010/main" val="3172889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CB0B3-1C53-304D-A483-E8F9527794AC}"/>
              </a:ext>
            </a:extLst>
          </p:cNvPr>
          <p:cNvSpPr>
            <a:spLocks noGrp="1"/>
          </p:cNvSpPr>
          <p:nvPr>
            <p:ph type="title"/>
          </p:nvPr>
        </p:nvSpPr>
        <p:spPr>
          <a:xfrm>
            <a:off x="555809" y="411047"/>
            <a:ext cx="10935388" cy="1117161"/>
          </a:xfrm>
        </p:spPr>
        <p:txBody>
          <a:bodyPr>
            <a:noAutofit/>
          </a:bodyPr>
          <a:lstStyle/>
          <a:p>
            <a:pPr algn="ctr"/>
            <a:r>
              <a:rPr lang="sv-SE" dirty="0">
                <a:solidFill>
                  <a:srgbClr val="00ADEA"/>
                </a:solidFill>
              </a:rPr>
              <a:t>Vad ska vi tala om i dag?</a:t>
            </a:r>
            <a:endParaRPr lang="en-FI" dirty="0">
              <a:solidFill>
                <a:srgbClr val="00ADEA"/>
              </a:solidFill>
            </a:endParaRPr>
          </a:p>
        </p:txBody>
      </p:sp>
      <p:grpSp>
        <p:nvGrpSpPr>
          <p:cNvPr id="9" name="Group 8" descr="Mitä syrjintä ei ole?">
            <a:extLst>
              <a:ext uri="{FF2B5EF4-FFF2-40B4-BE49-F238E27FC236}">
                <a16:creationId xmlns:a16="http://schemas.microsoft.com/office/drawing/2014/main" id="{D7A84C47-8B5D-4E42-AB0D-935EB245DEAD}"/>
              </a:ext>
            </a:extLst>
          </p:cNvPr>
          <p:cNvGrpSpPr/>
          <p:nvPr/>
        </p:nvGrpSpPr>
        <p:grpSpPr>
          <a:xfrm>
            <a:off x="1555450" y="62513"/>
            <a:ext cx="5478890" cy="6465761"/>
            <a:chOff x="1555450" y="62513"/>
            <a:chExt cx="5478890" cy="6465761"/>
          </a:xfrm>
        </p:grpSpPr>
        <p:pic>
          <p:nvPicPr>
            <p:cNvPr id="8" name="Picture 7">
              <a:extLst>
                <a:ext uri="{FF2B5EF4-FFF2-40B4-BE49-F238E27FC236}">
                  <a16:creationId xmlns:a16="http://schemas.microsoft.com/office/drawing/2014/main" id="{8A4856DF-23B5-A545-934F-3E20F10A3E17}"/>
                </a:ext>
              </a:extLst>
            </p:cNvPr>
            <p:cNvPicPr>
              <a:picLocks noChangeAspect="1"/>
            </p:cNvPicPr>
            <p:nvPr/>
          </p:nvPicPr>
          <p:blipFill>
            <a:blip r:embed="rId3"/>
            <a:stretch>
              <a:fillRect/>
            </a:stretch>
          </p:blipFill>
          <p:spPr>
            <a:xfrm rot="16200000">
              <a:off x="343119" y="1274844"/>
              <a:ext cx="6465761" cy="4041100"/>
            </a:xfrm>
            <a:prstGeom prst="rect">
              <a:avLst/>
            </a:prstGeom>
          </p:spPr>
        </p:pic>
        <p:sp>
          <p:nvSpPr>
            <p:cNvPr id="5" name="Content Placeholder 2">
              <a:extLst>
                <a:ext uri="{FF2B5EF4-FFF2-40B4-BE49-F238E27FC236}">
                  <a16:creationId xmlns:a16="http://schemas.microsoft.com/office/drawing/2014/main" id="{1BFA1CBC-1BC5-8241-93B8-181069B75716}"/>
                </a:ext>
              </a:extLst>
            </p:cNvPr>
            <p:cNvSpPr txBox="1">
              <a:spLocks/>
            </p:cNvSpPr>
            <p:nvPr/>
          </p:nvSpPr>
          <p:spPr>
            <a:xfrm>
              <a:off x="3992142" y="2088459"/>
              <a:ext cx="3042198" cy="2622830"/>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3000" kern="1200" spc="-30" baseline="0">
                  <a:solidFill>
                    <a:srgbClr val="1C304A"/>
                  </a:solidFill>
                  <a:latin typeface="Corbel" panose="020B0503020204020204" pitchFamily="34" charset="0"/>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spc="-30" baseline="0">
                  <a:solidFill>
                    <a:srgbClr val="1C304A"/>
                  </a:solidFill>
                  <a:latin typeface="Corbel" panose="020B0503020204020204" pitchFamily="34" charset="0"/>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spc="-30" baseline="0">
                  <a:solidFill>
                    <a:srgbClr val="1C304A"/>
                  </a:solidFill>
                  <a:latin typeface="Corbel" panose="020B0503020204020204" pitchFamily="34" charset="0"/>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400" kern="1200" spc="-30" baseline="0">
                  <a:solidFill>
                    <a:srgbClr val="1C304A"/>
                  </a:solidFill>
                  <a:latin typeface="Corbel" panose="020B0503020204020204" pitchFamily="34" charset="0"/>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400" kern="1200" spc="-30" baseline="0">
                  <a:solidFill>
                    <a:srgbClr val="1C304A"/>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ctr">
                <a:spcBef>
                  <a:spcPts val="1500"/>
                </a:spcBef>
                <a:spcAft>
                  <a:spcPts val="1500"/>
                </a:spcAft>
                <a:buNone/>
              </a:pPr>
              <a:r>
                <a:rPr lang="en-GB" sz="3400" b="1" dirty="0">
                  <a:solidFill>
                    <a:schemeClr val="tx1"/>
                  </a:solidFill>
                </a:rPr>
                <a:t>Vad </a:t>
              </a:r>
              <a:r>
                <a:rPr lang="en-GB" sz="3400" b="1" dirty="0" err="1">
                  <a:solidFill>
                    <a:schemeClr val="tx1"/>
                  </a:solidFill>
                </a:rPr>
                <a:t>är</a:t>
              </a:r>
              <a:r>
                <a:rPr lang="en-GB" sz="3400" b="1" dirty="0">
                  <a:solidFill>
                    <a:schemeClr val="tx1"/>
                  </a:solidFill>
                </a:rPr>
                <a:t> </a:t>
              </a:r>
              <a:r>
                <a:rPr lang="en-GB" sz="3400" b="1" dirty="0" err="1">
                  <a:solidFill>
                    <a:schemeClr val="tx1"/>
                  </a:solidFill>
                </a:rPr>
                <a:t>inte</a:t>
              </a:r>
              <a:r>
                <a:rPr lang="en-GB" sz="3400" b="1" dirty="0">
                  <a:solidFill>
                    <a:schemeClr val="tx1"/>
                  </a:solidFill>
                </a:rPr>
                <a:t> </a:t>
              </a:r>
              <a:r>
                <a:rPr lang="en-GB" sz="3400" b="1" dirty="0" err="1">
                  <a:solidFill>
                    <a:schemeClr val="tx1"/>
                  </a:solidFill>
                </a:rPr>
                <a:t>diskriminering</a:t>
              </a:r>
              <a:r>
                <a:rPr lang="en-GB" sz="3400" b="1" dirty="0">
                  <a:solidFill>
                    <a:schemeClr val="tx1"/>
                  </a:solidFill>
                </a:rPr>
                <a:t>?</a:t>
              </a:r>
            </a:p>
          </p:txBody>
        </p:sp>
      </p:grpSp>
      <p:grpSp>
        <p:nvGrpSpPr>
          <p:cNvPr id="10" name="Group 9" descr="Mihin voin olla yhteydessä? Kenen vastuulla on puuttua syrjintään?">
            <a:extLst>
              <a:ext uri="{FF2B5EF4-FFF2-40B4-BE49-F238E27FC236}">
                <a16:creationId xmlns:a16="http://schemas.microsoft.com/office/drawing/2014/main" id="{6D068D36-58FB-4541-B5A2-F8812855436C}"/>
              </a:ext>
            </a:extLst>
          </p:cNvPr>
          <p:cNvGrpSpPr/>
          <p:nvPr/>
        </p:nvGrpSpPr>
        <p:grpSpPr>
          <a:xfrm>
            <a:off x="5472857" y="62513"/>
            <a:ext cx="6000222" cy="6465761"/>
            <a:chOff x="5472857" y="62513"/>
            <a:chExt cx="6000222" cy="6465761"/>
          </a:xfrm>
        </p:grpSpPr>
        <p:pic>
          <p:nvPicPr>
            <p:cNvPr id="21" name="Picture 20">
              <a:extLst>
                <a:ext uri="{FF2B5EF4-FFF2-40B4-BE49-F238E27FC236}">
                  <a16:creationId xmlns:a16="http://schemas.microsoft.com/office/drawing/2014/main" id="{1CF8EE91-CC8E-3E46-B138-7DCDAAA10ACE}"/>
                </a:ext>
              </a:extLst>
            </p:cNvPr>
            <p:cNvPicPr>
              <a:picLocks noChangeAspect="1"/>
            </p:cNvPicPr>
            <p:nvPr/>
          </p:nvPicPr>
          <p:blipFill>
            <a:blip r:embed="rId3"/>
            <a:stretch>
              <a:fillRect/>
            </a:stretch>
          </p:blipFill>
          <p:spPr>
            <a:xfrm rot="16200000">
              <a:off x="4260526" y="1274844"/>
              <a:ext cx="6465761" cy="4041100"/>
            </a:xfrm>
            <a:prstGeom prst="rect">
              <a:avLst/>
            </a:prstGeom>
          </p:spPr>
        </p:pic>
        <p:sp>
          <p:nvSpPr>
            <p:cNvPr id="6" name="Content Placeholder 2">
              <a:extLst>
                <a:ext uri="{FF2B5EF4-FFF2-40B4-BE49-F238E27FC236}">
                  <a16:creationId xmlns:a16="http://schemas.microsoft.com/office/drawing/2014/main" id="{C89471DB-E1CB-A64B-BFC4-DBB735BB7739}"/>
                </a:ext>
              </a:extLst>
            </p:cNvPr>
            <p:cNvSpPr txBox="1">
              <a:spLocks/>
            </p:cNvSpPr>
            <p:nvPr/>
          </p:nvSpPr>
          <p:spPr>
            <a:xfrm>
              <a:off x="8199860" y="2088459"/>
              <a:ext cx="3273219" cy="3189343"/>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3000" kern="1200" spc="-30" baseline="0">
                  <a:solidFill>
                    <a:srgbClr val="1C304A"/>
                  </a:solidFill>
                  <a:latin typeface="Corbel" panose="020B0503020204020204" pitchFamily="34" charset="0"/>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spc="-30" baseline="0">
                  <a:solidFill>
                    <a:srgbClr val="1C304A"/>
                  </a:solidFill>
                  <a:latin typeface="Corbel" panose="020B0503020204020204" pitchFamily="34" charset="0"/>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spc="-30" baseline="0">
                  <a:solidFill>
                    <a:srgbClr val="1C304A"/>
                  </a:solidFill>
                  <a:latin typeface="Corbel" panose="020B0503020204020204" pitchFamily="34" charset="0"/>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400" kern="1200" spc="-30" baseline="0">
                  <a:solidFill>
                    <a:srgbClr val="1C304A"/>
                  </a:solidFill>
                  <a:latin typeface="Corbel" panose="020B0503020204020204" pitchFamily="34" charset="0"/>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400" kern="1200" spc="-30" baseline="0">
                  <a:solidFill>
                    <a:srgbClr val="1C304A"/>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ctr">
                <a:spcBef>
                  <a:spcPts val="1500"/>
                </a:spcBef>
                <a:spcAft>
                  <a:spcPts val="1500"/>
                </a:spcAft>
                <a:buNone/>
              </a:pPr>
              <a:r>
                <a:rPr lang="sv-SE" sz="3400" b="1" dirty="0">
                  <a:solidFill>
                    <a:schemeClr val="tx1"/>
                  </a:solidFill>
                </a:rPr>
                <a:t>Vem kan jag kontakta? </a:t>
              </a:r>
              <a:br>
                <a:rPr lang="sv-SE" sz="3400" b="1" dirty="0">
                  <a:solidFill>
                    <a:schemeClr val="tx1"/>
                  </a:solidFill>
                </a:rPr>
              </a:br>
              <a:r>
                <a:rPr lang="sv-SE" sz="3400" b="1" dirty="0">
                  <a:solidFill>
                    <a:schemeClr val="tx1"/>
                  </a:solidFill>
                </a:rPr>
                <a:t>Vems ansvar är det att ingripa i diskriminering?</a:t>
              </a:r>
            </a:p>
          </p:txBody>
        </p:sp>
      </p:grpSp>
      <p:sp>
        <p:nvSpPr>
          <p:cNvPr id="16" name="Content Placeholder 2">
            <a:extLst>
              <a:ext uri="{FF2B5EF4-FFF2-40B4-BE49-F238E27FC236}">
                <a16:creationId xmlns:a16="http://schemas.microsoft.com/office/drawing/2014/main" id="{9C9757A2-DCF6-F041-AD17-456F35D346AB}"/>
              </a:ext>
            </a:extLst>
          </p:cNvPr>
          <p:cNvSpPr txBox="1">
            <a:spLocks/>
          </p:cNvSpPr>
          <p:nvPr/>
        </p:nvSpPr>
        <p:spPr>
          <a:xfrm>
            <a:off x="211016" y="2088459"/>
            <a:ext cx="3115194" cy="1688804"/>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3000" kern="1200" spc="-30" baseline="0">
                <a:solidFill>
                  <a:srgbClr val="1C304A"/>
                </a:solidFill>
                <a:latin typeface="Corbel" panose="020B0503020204020204" pitchFamily="34" charset="0"/>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spc="-30" baseline="0">
                <a:solidFill>
                  <a:srgbClr val="1C304A"/>
                </a:solidFill>
                <a:latin typeface="Corbel" panose="020B0503020204020204" pitchFamily="34" charset="0"/>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spc="-30" baseline="0">
                <a:solidFill>
                  <a:srgbClr val="1C304A"/>
                </a:solidFill>
                <a:latin typeface="Corbel" panose="020B0503020204020204" pitchFamily="34" charset="0"/>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400" kern="1200" spc="-30" baseline="0">
                <a:solidFill>
                  <a:srgbClr val="1C304A"/>
                </a:solidFill>
                <a:latin typeface="Corbel" panose="020B0503020204020204" pitchFamily="34" charset="0"/>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400" kern="1200" spc="-30" baseline="0">
                <a:solidFill>
                  <a:srgbClr val="1C304A"/>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ctr">
              <a:spcBef>
                <a:spcPts val="1500"/>
              </a:spcBef>
              <a:spcAft>
                <a:spcPts val="1500"/>
              </a:spcAft>
              <a:buNone/>
            </a:pPr>
            <a:r>
              <a:rPr lang="en-GB" sz="3400" b="1" dirty="0">
                <a:solidFill>
                  <a:schemeClr val="tx1"/>
                </a:solidFill>
              </a:rPr>
              <a:t>Vad </a:t>
            </a:r>
            <a:r>
              <a:rPr lang="en-GB" sz="3400" b="1" dirty="0" err="1">
                <a:solidFill>
                  <a:schemeClr val="tx1"/>
                </a:solidFill>
              </a:rPr>
              <a:t>är</a:t>
            </a:r>
            <a:r>
              <a:rPr lang="en-GB" sz="3400" b="1" dirty="0">
                <a:solidFill>
                  <a:schemeClr val="tx1"/>
                </a:solidFill>
              </a:rPr>
              <a:t> </a:t>
            </a:r>
            <a:r>
              <a:rPr lang="en-GB" sz="3400" b="1" dirty="0" err="1">
                <a:solidFill>
                  <a:schemeClr val="tx1"/>
                </a:solidFill>
              </a:rPr>
              <a:t>diskriminering</a:t>
            </a:r>
            <a:r>
              <a:rPr lang="en-GB" sz="3400" b="1" dirty="0">
                <a:solidFill>
                  <a:schemeClr val="tx1"/>
                </a:solidFill>
              </a:rPr>
              <a:t>?</a:t>
            </a:r>
          </a:p>
        </p:txBody>
      </p:sp>
    </p:spTree>
    <p:extLst>
      <p:ext uri="{BB962C8B-B14F-4D97-AF65-F5344CB8AC3E}">
        <p14:creationId xmlns:p14="http://schemas.microsoft.com/office/powerpoint/2010/main" val="2300883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harmaa tausta">
            <a:extLst>
              <a:ext uri="{FF2B5EF4-FFF2-40B4-BE49-F238E27FC236}">
                <a16:creationId xmlns:a16="http://schemas.microsoft.com/office/drawing/2014/main" id="{2C0629DC-B595-954C-851C-314CBAD4007C}"/>
              </a:ext>
              <a:ext uri="{C183D7F6-B498-43B3-948B-1728B52AA6E4}">
                <adec:decorative xmlns:adec="http://schemas.microsoft.com/office/drawing/2017/decorative" val="1"/>
              </a:ext>
            </a:extLst>
          </p:cNvPr>
          <p:cNvSpPr/>
          <p:nvPr/>
        </p:nvSpPr>
        <p:spPr>
          <a:xfrm>
            <a:off x="0" y="5074287"/>
            <a:ext cx="12192000" cy="1783712"/>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10" name="kuvitus">
            <a:extLst>
              <a:ext uri="{FF2B5EF4-FFF2-40B4-BE49-F238E27FC236}">
                <a16:creationId xmlns:a16="http://schemas.microsoft.com/office/drawing/2014/main" id="{0297327C-81DE-BD43-852A-B1A62EDE97A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89339" y="894403"/>
            <a:ext cx="10160000" cy="6350000"/>
          </a:xfrm>
          <a:prstGeom prst="rect">
            <a:avLst/>
          </a:prstGeom>
        </p:spPr>
      </p:pic>
      <p:sp>
        <p:nvSpPr>
          <p:cNvPr id="11" name="Tekijät">
            <a:extLst>
              <a:ext uri="{FF2B5EF4-FFF2-40B4-BE49-F238E27FC236}">
                <a16:creationId xmlns:a16="http://schemas.microsoft.com/office/drawing/2014/main" id="{E0E767F4-5699-DC4F-8FC1-94B5ABE7446B}"/>
              </a:ext>
            </a:extLst>
          </p:cNvPr>
          <p:cNvSpPr txBox="1"/>
          <p:nvPr/>
        </p:nvSpPr>
        <p:spPr>
          <a:xfrm>
            <a:off x="9214966" y="5426744"/>
            <a:ext cx="2659339" cy="735842"/>
          </a:xfrm>
          <a:prstGeom prst="rect">
            <a:avLst/>
          </a:prstGeom>
          <a:noFill/>
        </p:spPr>
        <p:txBody>
          <a:bodyPr wrap="square" rtlCol="0">
            <a:spAutoFit/>
          </a:bodyPr>
          <a:lstStyle/>
          <a:p>
            <a:pPr>
              <a:lnSpc>
                <a:spcPts val="1660"/>
              </a:lnSpc>
            </a:pPr>
            <a:r>
              <a:rPr lang="fi-FI" sz="1300" dirty="0" err="1">
                <a:solidFill>
                  <a:sysClr val="windowText" lastClr="000000"/>
                </a:solidFill>
                <a:latin typeface="Corbel" panose="020B0503020204020204" pitchFamily="34" charset="0"/>
              </a:rPr>
              <a:t>Illustrationer</a:t>
            </a:r>
            <a:r>
              <a:rPr lang="fi-FI" sz="1300" dirty="0">
                <a:solidFill>
                  <a:sysClr val="windowText" lastClr="000000"/>
                </a:solidFill>
                <a:latin typeface="Corbel" panose="020B0503020204020204" pitchFamily="34" charset="0"/>
              </a:rPr>
              <a:t>: Pirita Tolvanen</a:t>
            </a:r>
          </a:p>
          <a:p>
            <a:pPr>
              <a:lnSpc>
                <a:spcPts val="1660"/>
              </a:lnSpc>
            </a:pPr>
            <a:r>
              <a:rPr lang="fi-FI" sz="1300" dirty="0" err="1">
                <a:solidFill>
                  <a:sysClr val="windowText" lastClr="000000"/>
                </a:solidFill>
                <a:latin typeface="Corbel" panose="020B0503020204020204" pitchFamily="34" charset="0"/>
              </a:rPr>
              <a:t>Fotografier</a:t>
            </a:r>
            <a:r>
              <a:rPr lang="fi-FI" sz="1300" dirty="0">
                <a:solidFill>
                  <a:sysClr val="windowText" lastClr="000000"/>
                </a:solidFill>
                <a:latin typeface="Corbel" panose="020B0503020204020204" pitchFamily="34" charset="0"/>
              </a:rPr>
              <a:t>: Axel Nordman </a:t>
            </a:r>
          </a:p>
          <a:p>
            <a:pPr>
              <a:lnSpc>
                <a:spcPts val="1660"/>
              </a:lnSpc>
            </a:pPr>
            <a:r>
              <a:rPr lang="fi-FI" sz="1300" dirty="0">
                <a:solidFill>
                  <a:sysClr val="windowText" lastClr="000000"/>
                </a:solidFill>
                <a:latin typeface="Corbel" panose="020B0503020204020204" pitchFamily="34" charset="0"/>
              </a:rPr>
              <a:t>Layout: Eeva </a:t>
            </a:r>
            <a:r>
              <a:rPr lang="fi-FI" sz="1300" dirty="0" err="1">
                <a:solidFill>
                  <a:sysClr val="windowText" lastClr="000000"/>
                </a:solidFill>
                <a:latin typeface="Corbel" panose="020B0503020204020204" pitchFamily="34" charset="0"/>
              </a:rPr>
              <a:t>Meltio</a:t>
            </a:r>
            <a:r>
              <a:rPr lang="fi-FI" sz="1300" dirty="0">
                <a:solidFill>
                  <a:sysClr val="windowText" lastClr="000000"/>
                </a:solidFill>
                <a:latin typeface="Corbel" panose="020B0503020204020204" pitchFamily="34" charset="0"/>
              </a:rPr>
              <a:t>/Kraft Helsinki</a:t>
            </a:r>
          </a:p>
        </p:txBody>
      </p:sp>
      <p:sp>
        <p:nvSpPr>
          <p:cNvPr id="6" name="EU-teksti"/>
          <p:cNvSpPr txBox="1"/>
          <p:nvPr/>
        </p:nvSpPr>
        <p:spPr>
          <a:xfrm>
            <a:off x="5625131" y="5392021"/>
            <a:ext cx="3035264" cy="1200329"/>
          </a:xfrm>
          <a:prstGeom prst="rect">
            <a:avLst/>
          </a:prstGeom>
          <a:noFill/>
        </p:spPr>
        <p:txBody>
          <a:bodyPr wrap="square" rtlCol="0">
            <a:spAutoFit/>
          </a:bodyPr>
          <a:lstStyle/>
          <a:p>
            <a:r>
              <a:rPr lang="sv-SE" sz="1200" dirty="0">
                <a:solidFill>
                  <a:sysClr val="windowText" lastClr="000000"/>
                </a:solidFill>
                <a:latin typeface="Trebuchet MS" panose="020B0703020202090204" pitchFamily="34" charset="0"/>
              </a:rPr>
              <a:t>Detta material har tagits fram som ett led i projektet Tillsammans för jämlikhet, som får finansiering från Europeiska unionens program för rättigheter, jämlikhet och medborgarskap.</a:t>
            </a:r>
            <a:endParaRPr lang="fi-FI" sz="1200" dirty="0">
              <a:solidFill>
                <a:sysClr val="windowText" lastClr="000000"/>
              </a:solidFill>
              <a:latin typeface="Trebuchet MS" panose="020B0703020202090204" pitchFamily="34" charset="0"/>
            </a:endParaRPr>
          </a:p>
        </p:txBody>
      </p:sp>
      <p:pic>
        <p:nvPicPr>
          <p:cNvPr id="5" name="EU-lippu" descr="Euroopan unioni, lippu"/>
          <p:cNvPicPr>
            <a:picLocks noChangeAspect="1"/>
          </p:cNvPicPr>
          <p:nvPr/>
        </p:nvPicPr>
        <p:blipFill>
          <a:blip r:embed="rId4"/>
          <a:stretch>
            <a:fillRect/>
          </a:stretch>
        </p:blipFill>
        <p:spPr>
          <a:xfrm>
            <a:off x="4054704" y="5447429"/>
            <a:ext cx="1377580" cy="910400"/>
          </a:xfrm>
          <a:prstGeom prst="rect">
            <a:avLst/>
          </a:prstGeom>
        </p:spPr>
      </p:pic>
      <p:pic>
        <p:nvPicPr>
          <p:cNvPr id="9" name="logo" descr="Ihmisoikeusliitto, logo">
            <a:extLst>
              <a:ext uri="{FF2B5EF4-FFF2-40B4-BE49-F238E27FC236}">
                <a16:creationId xmlns:a16="http://schemas.microsoft.com/office/drawing/2014/main" id="{126698FB-0F23-1E4C-A724-5AFD1D2AB04F}"/>
              </a:ext>
            </a:extLst>
          </p:cNvPr>
          <p:cNvPicPr>
            <a:picLocks noChangeAspect="1"/>
          </p:cNvPicPr>
          <p:nvPr/>
        </p:nvPicPr>
        <p:blipFill>
          <a:blip r:embed="rId5"/>
          <a:stretch>
            <a:fillRect/>
          </a:stretch>
        </p:blipFill>
        <p:spPr>
          <a:xfrm>
            <a:off x="366316" y="5208517"/>
            <a:ext cx="3165292" cy="1181709"/>
          </a:xfrm>
          <a:prstGeom prst="rect">
            <a:avLst/>
          </a:prstGeom>
        </p:spPr>
      </p:pic>
      <p:sp>
        <p:nvSpPr>
          <p:cNvPr id="3" name="Kiitos oppitunnista"/>
          <p:cNvSpPr/>
          <p:nvPr/>
        </p:nvSpPr>
        <p:spPr>
          <a:xfrm>
            <a:off x="2185639" y="2740681"/>
            <a:ext cx="7746961" cy="1015663"/>
          </a:xfrm>
          <a:prstGeom prst="rect">
            <a:avLst/>
          </a:prstGeom>
        </p:spPr>
        <p:txBody>
          <a:bodyPr wrap="square">
            <a:spAutoFit/>
          </a:bodyPr>
          <a:lstStyle/>
          <a:p>
            <a:pPr lvl="0" algn="ctr"/>
            <a:r>
              <a:rPr lang="fi-FI" sz="6000" b="1" dirty="0" err="1">
                <a:solidFill>
                  <a:srgbClr val="00ADEA"/>
                </a:solidFill>
              </a:rPr>
              <a:t>Tack</a:t>
            </a:r>
            <a:r>
              <a:rPr lang="fi-FI" sz="6000" b="1" dirty="0">
                <a:solidFill>
                  <a:srgbClr val="00ADEA"/>
                </a:solidFill>
              </a:rPr>
              <a:t> för </a:t>
            </a:r>
            <a:r>
              <a:rPr lang="fi-FI" sz="6000" b="1" dirty="0" err="1">
                <a:solidFill>
                  <a:srgbClr val="00ADEA"/>
                </a:solidFill>
              </a:rPr>
              <a:t>lektionen</a:t>
            </a:r>
            <a:r>
              <a:rPr lang="fi-FI" sz="6000" b="1" dirty="0">
                <a:solidFill>
                  <a:srgbClr val="00ADEA"/>
                </a:solidFill>
              </a:rPr>
              <a:t>!</a:t>
            </a:r>
          </a:p>
        </p:txBody>
      </p:sp>
      <p:sp>
        <p:nvSpPr>
          <p:cNvPr id="8" name="Jokaisella meistä on oikeus yhdenvertaiseen kohteluun">
            <a:extLst>
              <a:ext uri="{FF2B5EF4-FFF2-40B4-BE49-F238E27FC236}">
                <a16:creationId xmlns:a16="http://schemas.microsoft.com/office/drawing/2014/main" id="{E428C59F-3AC8-7B47-BF3A-10222E92959B}"/>
              </a:ext>
            </a:extLst>
          </p:cNvPr>
          <p:cNvSpPr>
            <a:spLocks noGrp="1"/>
          </p:cNvSpPr>
          <p:nvPr>
            <p:ph type="body" idx="4294967295"/>
          </p:nvPr>
        </p:nvSpPr>
        <p:spPr>
          <a:xfrm>
            <a:off x="871241" y="1574660"/>
            <a:ext cx="10575246" cy="1704017"/>
          </a:xfrm>
        </p:spPr>
        <p:txBody>
          <a:bodyPr>
            <a:normAutofit/>
          </a:bodyPr>
          <a:lstStyle/>
          <a:p>
            <a:pPr marL="0" lvl="0" indent="0">
              <a:buNone/>
            </a:pPr>
            <a:r>
              <a:rPr lang="sv-SE" altLang="fi-FI" sz="3600" dirty="0">
                <a:solidFill>
                  <a:srgbClr val="F2F2F2"/>
                </a:solidFill>
                <a:cs typeface="Tisa Offc Pro" panose="02010504030101020102" pitchFamily="2" charset="77"/>
              </a:rPr>
              <a:t>Var och en av oss har rätt till jämlik behandling</a:t>
            </a:r>
            <a:endParaRPr lang="en-FI" sz="3600" dirty="0">
              <a:solidFill>
                <a:srgbClr val="F2F2F2"/>
              </a:solidFill>
            </a:endParaRPr>
          </a:p>
        </p:txBody>
      </p:sp>
      <p:sp>
        <p:nvSpPr>
          <p:cNvPr id="7" name="Tunnista ja puutu">
            <a:extLst>
              <a:ext uri="{FF2B5EF4-FFF2-40B4-BE49-F238E27FC236}">
                <a16:creationId xmlns:a16="http://schemas.microsoft.com/office/drawing/2014/main" id="{F710D1EE-4EC4-3C47-A620-049DEB08AFB3}"/>
              </a:ext>
            </a:extLst>
          </p:cNvPr>
          <p:cNvSpPr>
            <a:spLocks noGrp="1"/>
          </p:cNvSpPr>
          <p:nvPr>
            <p:ph type="title"/>
          </p:nvPr>
        </p:nvSpPr>
        <p:spPr>
          <a:xfrm>
            <a:off x="767195" y="792089"/>
            <a:ext cx="10575246" cy="991625"/>
          </a:xfrm>
        </p:spPr>
        <p:txBody>
          <a:bodyPr>
            <a:normAutofit/>
          </a:bodyPr>
          <a:lstStyle/>
          <a:p>
            <a:r>
              <a:rPr lang="fi-FI" sz="4000" dirty="0" err="1"/>
              <a:t>Identifiera</a:t>
            </a:r>
            <a:r>
              <a:rPr lang="fi-FI" sz="4000" dirty="0"/>
              <a:t> </a:t>
            </a:r>
            <a:r>
              <a:rPr lang="fi-FI" sz="4000" dirty="0" err="1"/>
              <a:t>och</a:t>
            </a:r>
            <a:r>
              <a:rPr lang="fi-FI" sz="4000" dirty="0"/>
              <a:t> </a:t>
            </a:r>
            <a:r>
              <a:rPr lang="fi-FI" sz="4000" dirty="0" err="1"/>
              <a:t>agera</a:t>
            </a:r>
            <a:endParaRPr lang="en-FI" sz="4000" dirty="0"/>
          </a:p>
        </p:txBody>
      </p:sp>
    </p:spTree>
    <p:extLst>
      <p:ext uri="{BB962C8B-B14F-4D97-AF65-F5344CB8AC3E}">
        <p14:creationId xmlns:p14="http://schemas.microsoft.com/office/powerpoint/2010/main" val="3784795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7BA7D39-86C5-BD4A-B871-18502FB92350}"/>
              </a:ext>
            </a:extLst>
          </p:cNvPr>
          <p:cNvSpPr txBox="1"/>
          <p:nvPr/>
        </p:nvSpPr>
        <p:spPr>
          <a:xfrm>
            <a:off x="4354979" y="5086319"/>
            <a:ext cx="3482042" cy="646331"/>
          </a:xfrm>
          <a:prstGeom prst="rect">
            <a:avLst/>
          </a:prstGeom>
          <a:noFill/>
        </p:spPr>
        <p:txBody>
          <a:bodyPr wrap="none" rtlCol="0">
            <a:spAutoFit/>
          </a:bodyPr>
          <a:lstStyle/>
          <a:p>
            <a:pPr algn="ctr"/>
            <a:r>
              <a:rPr lang="fi-FI" b="1" dirty="0">
                <a:solidFill>
                  <a:srgbClr val="00ADEA"/>
                </a:solidFill>
                <a:hlinkClick r:id="rId4" tooltip="https://youtu.be/pgj-c8wdxa4">
                  <a:extLst>
                    <a:ext uri="{A12FA001-AC4F-418D-AE19-62706E023703}">
                      <ahyp:hlinkClr xmlns:ahyp="http://schemas.microsoft.com/office/drawing/2018/hyperlinkcolor" val="tx"/>
                    </a:ext>
                  </a:extLst>
                </a:hlinkClick>
              </a:rPr>
              <a:t>https://youtu.be/pgj-c8WdxA4</a:t>
            </a:r>
            <a:endParaRPr lang="fi-FI" b="1" dirty="0">
              <a:solidFill>
                <a:srgbClr val="00ADEA"/>
              </a:solidFill>
            </a:endParaRPr>
          </a:p>
          <a:p>
            <a:pPr algn="ctr"/>
            <a:endParaRPr lang="en-FI" b="1" dirty="0">
              <a:solidFill>
                <a:srgbClr val="00ADEA"/>
              </a:solidFill>
            </a:endParaRPr>
          </a:p>
        </p:txBody>
      </p:sp>
      <p:sp>
        <p:nvSpPr>
          <p:cNvPr id="3" name="Title 2" hidden="1">
            <a:extLst>
              <a:ext uri="{FF2B5EF4-FFF2-40B4-BE49-F238E27FC236}">
                <a16:creationId xmlns:a16="http://schemas.microsoft.com/office/drawing/2014/main" id="{C1A58C35-AA72-2145-8C93-54E80E192DAD}"/>
              </a:ext>
            </a:extLst>
          </p:cNvPr>
          <p:cNvSpPr>
            <a:spLocks noGrp="1"/>
          </p:cNvSpPr>
          <p:nvPr>
            <p:ph type="title"/>
          </p:nvPr>
        </p:nvSpPr>
        <p:spPr>
          <a:xfrm>
            <a:off x="0" y="-635293"/>
            <a:ext cx="10265102" cy="635293"/>
          </a:xfrm>
        </p:spPr>
        <p:txBody>
          <a:bodyPr>
            <a:normAutofit/>
          </a:bodyPr>
          <a:lstStyle/>
          <a:p>
            <a:r>
              <a:rPr lang="en-FI" sz="1400"/>
              <a:t>Aloitus 3/3: Linkki videoon</a:t>
            </a:r>
          </a:p>
        </p:txBody>
      </p:sp>
    </p:spTree>
    <p:extLst>
      <p:ext uri="{BB962C8B-B14F-4D97-AF65-F5344CB8AC3E}">
        <p14:creationId xmlns:p14="http://schemas.microsoft.com/office/powerpoint/2010/main" val="335852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50E5EF8-195D-C34F-9000-40F31FC9EC2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16000" y="619760"/>
            <a:ext cx="10160000" cy="6350000"/>
          </a:xfrm>
          <a:prstGeom prst="rect">
            <a:avLst/>
          </a:prstGeom>
        </p:spPr>
      </p:pic>
      <p:sp>
        <p:nvSpPr>
          <p:cNvPr id="2" name="Title 1">
            <a:extLst>
              <a:ext uri="{FF2B5EF4-FFF2-40B4-BE49-F238E27FC236}">
                <a16:creationId xmlns:a16="http://schemas.microsoft.com/office/drawing/2014/main" id="{2832CD7A-2DD6-C34A-A6CB-A9336D05A528}"/>
              </a:ext>
            </a:extLst>
          </p:cNvPr>
          <p:cNvSpPr>
            <a:spLocks noGrp="1"/>
          </p:cNvSpPr>
          <p:nvPr>
            <p:ph type="title"/>
          </p:nvPr>
        </p:nvSpPr>
        <p:spPr>
          <a:xfrm>
            <a:off x="695758" y="2623117"/>
            <a:ext cx="10575246" cy="991625"/>
          </a:xfrm>
        </p:spPr>
        <p:txBody>
          <a:bodyPr/>
          <a:lstStyle/>
          <a:p>
            <a:r>
              <a:rPr lang="en-GB" dirty="0" err="1"/>
              <a:t>Diskriminering</a:t>
            </a:r>
            <a:r>
              <a:rPr lang="en-GB" dirty="0"/>
              <a:t> </a:t>
            </a:r>
            <a:r>
              <a:rPr lang="en-GB" dirty="0" err="1"/>
              <a:t>är</a:t>
            </a:r>
            <a:r>
              <a:rPr lang="en-GB" dirty="0"/>
              <a:t> </a:t>
            </a:r>
            <a:r>
              <a:rPr lang="en-GB" dirty="0" err="1"/>
              <a:t>förbjuden</a:t>
            </a:r>
            <a:endParaRPr lang="en-FI" dirty="0"/>
          </a:p>
        </p:txBody>
      </p:sp>
    </p:spTree>
    <p:extLst>
      <p:ext uri="{BB962C8B-B14F-4D97-AF65-F5344CB8AC3E}">
        <p14:creationId xmlns:p14="http://schemas.microsoft.com/office/powerpoint/2010/main" val="1200166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32E17-B325-204A-821A-F8FC0BCCF612}"/>
              </a:ext>
            </a:extLst>
          </p:cNvPr>
          <p:cNvSpPr>
            <a:spLocks noGrp="1"/>
          </p:cNvSpPr>
          <p:nvPr>
            <p:ph type="title"/>
          </p:nvPr>
        </p:nvSpPr>
        <p:spPr>
          <a:xfrm>
            <a:off x="411080" y="1560046"/>
            <a:ext cx="10119052" cy="1080939"/>
          </a:xfrm>
        </p:spPr>
        <p:txBody>
          <a:bodyPr/>
          <a:lstStyle/>
          <a:p>
            <a:pPr algn="ctr"/>
            <a:r>
              <a:rPr lang="fi-FI" dirty="0" err="1">
                <a:solidFill>
                  <a:srgbClr val="0065E0"/>
                </a:solidFill>
              </a:rPr>
              <a:t>Diskriminering</a:t>
            </a:r>
            <a:endParaRPr lang="en-FI" dirty="0">
              <a:solidFill>
                <a:srgbClr val="0065E0"/>
              </a:solidFill>
            </a:endParaRPr>
          </a:p>
        </p:txBody>
      </p:sp>
      <p:sp>
        <p:nvSpPr>
          <p:cNvPr id="3" name="Content Placeholder 2">
            <a:extLst>
              <a:ext uri="{FF2B5EF4-FFF2-40B4-BE49-F238E27FC236}">
                <a16:creationId xmlns:a16="http://schemas.microsoft.com/office/drawing/2014/main" id="{91B7C9DB-E2A1-EA48-B267-833F0C1F0605}"/>
              </a:ext>
            </a:extLst>
          </p:cNvPr>
          <p:cNvSpPr>
            <a:spLocks noGrp="1"/>
          </p:cNvSpPr>
          <p:nvPr>
            <p:ph idx="1"/>
          </p:nvPr>
        </p:nvSpPr>
        <p:spPr>
          <a:xfrm>
            <a:off x="1982685" y="2942292"/>
            <a:ext cx="6975841" cy="3247534"/>
          </a:xfrm>
        </p:spPr>
        <p:txBody>
          <a:bodyPr/>
          <a:lstStyle/>
          <a:p>
            <a:pPr marL="0" indent="0" algn="ctr">
              <a:buNone/>
            </a:pPr>
            <a:r>
              <a:rPr lang="sv-FI" dirty="0"/>
              <a:t>En människa behandlas </a:t>
            </a:r>
            <a:br>
              <a:rPr lang="sv-FI" dirty="0"/>
            </a:br>
            <a:r>
              <a:rPr lang="sv-FI" dirty="0"/>
              <a:t>sämre än någon annan </a:t>
            </a:r>
            <a:br>
              <a:rPr lang="sv-FI" dirty="0"/>
            </a:br>
            <a:r>
              <a:rPr lang="sv-FI" dirty="0"/>
              <a:t>på grund av en personlig egenskap.</a:t>
            </a:r>
            <a:endParaRPr lang="en-GB" dirty="0"/>
          </a:p>
          <a:p>
            <a:pPr algn="ctr"/>
            <a:endParaRPr lang="en-FI" dirty="0"/>
          </a:p>
        </p:txBody>
      </p:sp>
      <p:pic>
        <p:nvPicPr>
          <p:cNvPr id="5" name="Picture 4">
            <a:extLst>
              <a:ext uri="{FF2B5EF4-FFF2-40B4-BE49-F238E27FC236}">
                <a16:creationId xmlns:a16="http://schemas.microsoft.com/office/drawing/2014/main" id="{57C34744-E3CF-264D-8325-0B54D4C63E90}"/>
              </a:ext>
              <a:ext uri="{C183D7F6-B498-43B3-948B-1728B52AA6E4}">
                <adec:decorative xmlns:adec="http://schemas.microsoft.com/office/drawing/2017/decorative" val="1"/>
              </a:ext>
            </a:extLst>
          </p:cNvPr>
          <p:cNvPicPr>
            <a:picLocks noChangeAspect="1"/>
          </p:cNvPicPr>
          <p:nvPr/>
        </p:nvPicPr>
        <p:blipFill rotWithShape="1">
          <a:blip r:embed="rId3"/>
          <a:srcRect t="22748" r="77091"/>
          <a:stretch/>
        </p:blipFill>
        <p:spPr>
          <a:xfrm>
            <a:off x="0" y="1560046"/>
            <a:ext cx="2793076" cy="5297954"/>
          </a:xfrm>
          <a:prstGeom prst="rect">
            <a:avLst/>
          </a:prstGeom>
        </p:spPr>
      </p:pic>
      <p:pic>
        <p:nvPicPr>
          <p:cNvPr id="7" name="Picture 6">
            <a:extLst>
              <a:ext uri="{FF2B5EF4-FFF2-40B4-BE49-F238E27FC236}">
                <a16:creationId xmlns:a16="http://schemas.microsoft.com/office/drawing/2014/main" id="{2B10B06E-B30D-AC4A-84B7-01C785E0BB36}"/>
              </a:ext>
              <a:ext uri="{C183D7F6-B498-43B3-948B-1728B52AA6E4}">
                <adec:decorative xmlns:adec="http://schemas.microsoft.com/office/drawing/2017/decorative" val="1"/>
              </a:ext>
            </a:extLst>
          </p:cNvPr>
          <p:cNvPicPr>
            <a:picLocks noChangeAspect="1"/>
          </p:cNvPicPr>
          <p:nvPr/>
        </p:nvPicPr>
        <p:blipFill rotWithShape="1">
          <a:blip r:embed="rId4"/>
          <a:srcRect l="65727" t="16000"/>
          <a:stretch/>
        </p:blipFill>
        <p:spPr>
          <a:xfrm>
            <a:off x="8013468" y="1097280"/>
            <a:ext cx="4178531" cy="5760720"/>
          </a:xfrm>
          <a:prstGeom prst="rect">
            <a:avLst/>
          </a:prstGeom>
        </p:spPr>
      </p:pic>
    </p:spTree>
    <p:extLst>
      <p:ext uri="{BB962C8B-B14F-4D97-AF65-F5344CB8AC3E}">
        <p14:creationId xmlns:p14="http://schemas.microsoft.com/office/powerpoint/2010/main" val="585946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Kuva 11">
            <a:extLst>
              <a:ext uri="{FF2B5EF4-FFF2-40B4-BE49-F238E27FC236}">
                <a16:creationId xmlns:a16="http://schemas.microsoft.com/office/drawing/2014/main" id="{9798ADC5-5CC1-4A9A-BF56-425EC6A3801C}"/>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0" y="-14465"/>
            <a:ext cx="12192000" cy="6858000"/>
          </a:xfrm>
          <a:prstGeom prst="rect">
            <a:avLst/>
          </a:prstGeom>
        </p:spPr>
      </p:pic>
      <p:sp>
        <p:nvSpPr>
          <p:cNvPr id="3" name="Alaotsikko 2">
            <a:extLst>
              <a:ext uri="{FF2B5EF4-FFF2-40B4-BE49-F238E27FC236}">
                <a16:creationId xmlns:a16="http://schemas.microsoft.com/office/drawing/2014/main" id="{CCEF3C19-164F-467A-99F0-F8DE41770780}"/>
              </a:ext>
            </a:extLst>
          </p:cNvPr>
          <p:cNvSpPr>
            <a:spLocks noGrp="1"/>
          </p:cNvSpPr>
          <p:nvPr>
            <p:ph type="subTitle" idx="1"/>
          </p:nvPr>
        </p:nvSpPr>
        <p:spPr>
          <a:xfrm>
            <a:off x="846988" y="823181"/>
            <a:ext cx="4072641" cy="443530"/>
          </a:xfrm>
        </p:spPr>
        <p:txBody>
          <a:bodyPr>
            <a:noAutofit/>
          </a:bodyPr>
          <a:lstStyle/>
          <a:p>
            <a:r>
              <a:rPr lang="fi-FI" sz="3000" b="1" dirty="0" err="1">
                <a:solidFill>
                  <a:schemeClr val="tx1"/>
                </a:solidFill>
                <a:latin typeface="Corbel" panose="020B0503020204020204" pitchFamily="34" charset="0"/>
              </a:rPr>
              <a:t>Diskrimineringslagen</a:t>
            </a:r>
            <a:r>
              <a:rPr lang="fi-FI" sz="3000" b="1" dirty="0">
                <a:solidFill>
                  <a:schemeClr val="tx1"/>
                </a:solidFill>
                <a:latin typeface="Corbel" panose="020B0503020204020204" pitchFamily="34" charset="0"/>
              </a:rPr>
              <a:t>:</a:t>
            </a:r>
            <a:endParaRPr lang="fi-FI" sz="3000" dirty="0">
              <a:solidFill>
                <a:schemeClr val="tx1"/>
              </a:solidFill>
              <a:latin typeface="Corbel" panose="020B0503020204020204" pitchFamily="34" charset="0"/>
            </a:endParaRPr>
          </a:p>
        </p:txBody>
      </p:sp>
      <p:sp>
        <p:nvSpPr>
          <p:cNvPr id="10" name="Alaotsikko 2">
            <a:extLst>
              <a:ext uri="{FF2B5EF4-FFF2-40B4-BE49-F238E27FC236}">
                <a16:creationId xmlns:a16="http://schemas.microsoft.com/office/drawing/2014/main" id="{4AAFE736-D9F4-4861-B8B0-9D028D4EC041}"/>
              </a:ext>
            </a:extLst>
          </p:cNvPr>
          <p:cNvSpPr txBox="1">
            <a:spLocks/>
          </p:cNvSpPr>
          <p:nvPr/>
        </p:nvSpPr>
        <p:spPr>
          <a:xfrm>
            <a:off x="7739671" y="820877"/>
            <a:ext cx="3523585" cy="41148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i-FI" sz="3000" b="1" dirty="0" err="1">
                <a:latin typeface="Corbel" panose="020B0503020204020204" pitchFamily="34" charset="0"/>
              </a:rPr>
              <a:t>Jämställdhetslagen</a:t>
            </a:r>
            <a:r>
              <a:rPr lang="fi-FI" sz="3000" b="1" dirty="0">
                <a:latin typeface="Corbel" panose="020B0503020204020204" pitchFamily="34" charset="0"/>
              </a:rPr>
              <a:t>:</a:t>
            </a:r>
          </a:p>
        </p:txBody>
      </p:sp>
      <p:sp>
        <p:nvSpPr>
          <p:cNvPr id="8" name="Alaotsikko 2">
            <a:extLst>
              <a:ext uri="{FF2B5EF4-FFF2-40B4-BE49-F238E27FC236}">
                <a16:creationId xmlns:a16="http://schemas.microsoft.com/office/drawing/2014/main" id="{82FB5DF7-7CEB-49BB-90E8-3B5C968EE60F}"/>
              </a:ext>
            </a:extLst>
          </p:cNvPr>
          <p:cNvSpPr txBox="1">
            <a:spLocks/>
          </p:cNvSpPr>
          <p:nvPr/>
        </p:nvSpPr>
        <p:spPr>
          <a:xfrm>
            <a:off x="471948" y="1752108"/>
            <a:ext cx="1061884" cy="60566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i-FI" dirty="0" err="1">
                <a:latin typeface="Corbel" panose="020B0503020204020204" pitchFamily="34" charset="0"/>
              </a:rPr>
              <a:t>ålder</a:t>
            </a:r>
            <a:endParaRPr lang="fi-FI" dirty="0">
              <a:latin typeface="Corbel" panose="020B0503020204020204" pitchFamily="34" charset="0"/>
            </a:endParaRPr>
          </a:p>
        </p:txBody>
      </p:sp>
      <p:sp>
        <p:nvSpPr>
          <p:cNvPr id="9" name="Alaotsikko 2">
            <a:extLst>
              <a:ext uri="{FF2B5EF4-FFF2-40B4-BE49-F238E27FC236}">
                <a16:creationId xmlns:a16="http://schemas.microsoft.com/office/drawing/2014/main" id="{2F50AC21-9FCF-4828-8E0A-ADE321C9E496}"/>
              </a:ext>
            </a:extLst>
          </p:cNvPr>
          <p:cNvSpPr txBox="1">
            <a:spLocks/>
          </p:cNvSpPr>
          <p:nvPr/>
        </p:nvSpPr>
        <p:spPr>
          <a:xfrm>
            <a:off x="1567984" y="1757023"/>
            <a:ext cx="1755058" cy="60566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i-FI" dirty="0" err="1">
                <a:latin typeface="Corbel" panose="020B0503020204020204" pitchFamily="34" charset="0"/>
              </a:rPr>
              <a:t>ursprung</a:t>
            </a:r>
            <a:endParaRPr lang="fi-FI" dirty="0">
              <a:latin typeface="Corbel" panose="020B0503020204020204" pitchFamily="34" charset="0"/>
            </a:endParaRPr>
          </a:p>
        </p:txBody>
      </p:sp>
      <p:sp>
        <p:nvSpPr>
          <p:cNvPr id="11" name="Alaotsikko 2">
            <a:extLst>
              <a:ext uri="{FF2B5EF4-FFF2-40B4-BE49-F238E27FC236}">
                <a16:creationId xmlns:a16="http://schemas.microsoft.com/office/drawing/2014/main" id="{A7A46B54-9733-49AC-AE69-667A2A982EAC}"/>
              </a:ext>
            </a:extLst>
          </p:cNvPr>
          <p:cNvSpPr txBox="1">
            <a:spLocks/>
          </p:cNvSpPr>
          <p:nvPr/>
        </p:nvSpPr>
        <p:spPr>
          <a:xfrm>
            <a:off x="3344929" y="1752108"/>
            <a:ext cx="2334295" cy="60566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i-FI" dirty="0" err="1">
                <a:latin typeface="Corbel" panose="020B0503020204020204" pitchFamily="34" charset="0"/>
              </a:rPr>
              <a:t>nationalitet</a:t>
            </a:r>
            <a:endParaRPr lang="fi-FI" dirty="0">
              <a:latin typeface="Corbel" panose="020B0503020204020204" pitchFamily="34" charset="0"/>
            </a:endParaRPr>
          </a:p>
        </p:txBody>
      </p:sp>
      <p:sp>
        <p:nvSpPr>
          <p:cNvPr id="13" name="Alaotsikko 2">
            <a:extLst>
              <a:ext uri="{FF2B5EF4-FFF2-40B4-BE49-F238E27FC236}">
                <a16:creationId xmlns:a16="http://schemas.microsoft.com/office/drawing/2014/main" id="{E2E56EC8-61D7-4386-A6CB-91AB4251E933}"/>
              </a:ext>
            </a:extLst>
          </p:cNvPr>
          <p:cNvSpPr txBox="1">
            <a:spLocks/>
          </p:cNvSpPr>
          <p:nvPr/>
        </p:nvSpPr>
        <p:spPr>
          <a:xfrm>
            <a:off x="624348" y="2564045"/>
            <a:ext cx="1061884" cy="60566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i-FI" dirty="0" err="1">
                <a:latin typeface="Corbel" panose="020B0503020204020204" pitchFamily="34" charset="0"/>
              </a:rPr>
              <a:t>språk</a:t>
            </a:r>
            <a:endParaRPr lang="fi-FI" dirty="0">
              <a:latin typeface="Corbel" panose="020B0503020204020204" pitchFamily="34" charset="0"/>
            </a:endParaRPr>
          </a:p>
        </p:txBody>
      </p:sp>
      <p:sp>
        <p:nvSpPr>
          <p:cNvPr id="14" name="Alaotsikko 2">
            <a:extLst>
              <a:ext uri="{FF2B5EF4-FFF2-40B4-BE49-F238E27FC236}">
                <a16:creationId xmlns:a16="http://schemas.microsoft.com/office/drawing/2014/main" id="{599A4501-6FCA-4E60-9851-8E1AD35745BA}"/>
              </a:ext>
            </a:extLst>
          </p:cNvPr>
          <p:cNvSpPr txBox="1">
            <a:spLocks/>
          </p:cNvSpPr>
          <p:nvPr/>
        </p:nvSpPr>
        <p:spPr>
          <a:xfrm>
            <a:off x="1779640" y="2568960"/>
            <a:ext cx="1755058" cy="60566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i-FI" dirty="0" err="1">
                <a:latin typeface="Corbel" panose="020B0503020204020204" pitchFamily="34" charset="0"/>
              </a:rPr>
              <a:t>religion</a:t>
            </a:r>
            <a:endParaRPr lang="fi-FI" dirty="0">
              <a:latin typeface="Corbel" panose="020B0503020204020204" pitchFamily="34" charset="0"/>
            </a:endParaRPr>
          </a:p>
        </p:txBody>
      </p:sp>
      <p:sp>
        <p:nvSpPr>
          <p:cNvPr id="15" name="Alaotsikko 2">
            <a:extLst>
              <a:ext uri="{FF2B5EF4-FFF2-40B4-BE49-F238E27FC236}">
                <a16:creationId xmlns:a16="http://schemas.microsoft.com/office/drawing/2014/main" id="{46B1A5AB-2A49-4900-A81F-D2A12B6F671E}"/>
              </a:ext>
            </a:extLst>
          </p:cNvPr>
          <p:cNvSpPr txBox="1">
            <a:spLocks/>
          </p:cNvSpPr>
          <p:nvPr/>
        </p:nvSpPr>
        <p:spPr>
          <a:xfrm>
            <a:off x="3892689" y="2564045"/>
            <a:ext cx="1755059" cy="60566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i-FI" dirty="0" err="1">
                <a:latin typeface="Corbel" panose="020B0503020204020204" pitchFamily="34" charset="0"/>
              </a:rPr>
              <a:t>övertygelse</a:t>
            </a:r>
            <a:endParaRPr lang="fi-FI" dirty="0">
              <a:latin typeface="Corbel" panose="020B0503020204020204" pitchFamily="34" charset="0"/>
            </a:endParaRPr>
          </a:p>
        </p:txBody>
      </p:sp>
      <p:sp>
        <p:nvSpPr>
          <p:cNvPr id="16" name="Alaotsikko 2">
            <a:extLst>
              <a:ext uri="{FF2B5EF4-FFF2-40B4-BE49-F238E27FC236}">
                <a16:creationId xmlns:a16="http://schemas.microsoft.com/office/drawing/2014/main" id="{BB58BDE4-AB84-44A0-A9ED-45F5BA49D4C2}"/>
              </a:ext>
            </a:extLst>
          </p:cNvPr>
          <p:cNvSpPr txBox="1">
            <a:spLocks/>
          </p:cNvSpPr>
          <p:nvPr/>
        </p:nvSpPr>
        <p:spPr>
          <a:xfrm>
            <a:off x="993060" y="3414535"/>
            <a:ext cx="1730478" cy="60566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i-FI" dirty="0" err="1">
                <a:latin typeface="Corbel" panose="020B0503020204020204" pitchFamily="34" charset="0"/>
              </a:rPr>
              <a:t>åsikt</a:t>
            </a:r>
            <a:endParaRPr lang="fi-FI" dirty="0">
              <a:latin typeface="Corbel" panose="020B0503020204020204" pitchFamily="34" charset="0"/>
            </a:endParaRPr>
          </a:p>
        </p:txBody>
      </p:sp>
      <p:sp>
        <p:nvSpPr>
          <p:cNvPr id="17" name="Alaotsikko 2">
            <a:extLst>
              <a:ext uri="{FF2B5EF4-FFF2-40B4-BE49-F238E27FC236}">
                <a16:creationId xmlns:a16="http://schemas.microsoft.com/office/drawing/2014/main" id="{F25BF089-A762-4B78-AED9-A8BC80926E0D}"/>
              </a:ext>
            </a:extLst>
          </p:cNvPr>
          <p:cNvSpPr txBox="1">
            <a:spLocks/>
          </p:cNvSpPr>
          <p:nvPr/>
        </p:nvSpPr>
        <p:spPr>
          <a:xfrm>
            <a:off x="3304417" y="3281798"/>
            <a:ext cx="2014748" cy="74015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i-FI" dirty="0" err="1">
                <a:latin typeface="Corbel" panose="020B0503020204020204" pitchFamily="34" charset="0"/>
              </a:rPr>
              <a:t>politisk</a:t>
            </a:r>
            <a:r>
              <a:rPr lang="fi-FI" dirty="0">
                <a:latin typeface="Corbel" panose="020B0503020204020204" pitchFamily="34" charset="0"/>
              </a:rPr>
              <a:t> </a:t>
            </a:r>
            <a:r>
              <a:rPr lang="fi-FI" dirty="0" err="1">
                <a:latin typeface="Corbel" panose="020B0503020204020204" pitchFamily="34" charset="0"/>
              </a:rPr>
              <a:t>verksamhet</a:t>
            </a:r>
            <a:endParaRPr lang="fi-FI" dirty="0">
              <a:latin typeface="Corbel" panose="020B0503020204020204" pitchFamily="34" charset="0"/>
            </a:endParaRPr>
          </a:p>
        </p:txBody>
      </p:sp>
      <p:sp>
        <p:nvSpPr>
          <p:cNvPr id="18" name="Alaotsikko 2">
            <a:extLst>
              <a:ext uri="{FF2B5EF4-FFF2-40B4-BE49-F238E27FC236}">
                <a16:creationId xmlns:a16="http://schemas.microsoft.com/office/drawing/2014/main" id="{D3E8F6C5-7B93-4A5F-83DC-0814BC9D9320}"/>
              </a:ext>
            </a:extLst>
          </p:cNvPr>
          <p:cNvSpPr txBox="1">
            <a:spLocks/>
          </p:cNvSpPr>
          <p:nvPr/>
        </p:nvSpPr>
        <p:spPr>
          <a:xfrm>
            <a:off x="156736" y="4112310"/>
            <a:ext cx="3135428" cy="82224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i-FI" dirty="0" err="1">
                <a:latin typeface="Corbel" panose="020B0503020204020204" pitchFamily="34" charset="0"/>
              </a:rPr>
              <a:t>fackförenings-verksamhet</a:t>
            </a:r>
            <a:endParaRPr lang="fi-FI" dirty="0">
              <a:latin typeface="Corbel" panose="020B0503020204020204" pitchFamily="34" charset="0"/>
            </a:endParaRPr>
          </a:p>
        </p:txBody>
      </p:sp>
      <p:sp>
        <p:nvSpPr>
          <p:cNvPr id="19" name="Alaotsikko 2">
            <a:extLst>
              <a:ext uri="{FF2B5EF4-FFF2-40B4-BE49-F238E27FC236}">
                <a16:creationId xmlns:a16="http://schemas.microsoft.com/office/drawing/2014/main" id="{097672DC-C56E-4AE6-9BD9-76452E83B68F}"/>
              </a:ext>
            </a:extLst>
          </p:cNvPr>
          <p:cNvSpPr txBox="1">
            <a:spLocks/>
          </p:cNvSpPr>
          <p:nvPr/>
        </p:nvSpPr>
        <p:spPr>
          <a:xfrm>
            <a:off x="3530616" y="4112310"/>
            <a:ext cx="2408902" cy="55060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i-FI" dirty="0" err="1">
                <a:latin typeface="Corbel" panose="020B0503020204020204" pitchFamily="34" charset="0"/>
              </a:rPr>
              <a:t>familje-förhållanden</a:t>
            </a:r>
            <a:endParaRPr lang="fi-FI" dirty="0">
              <a:latin typeface="Corbel" panose="020B0503020204020204" pitchFamily="34" charset="0"/>
            </a:endParaRPr>
          </a:p>
        </p:txBody>
      </p:sp>
      <p:sp>
        <p:nvSpPr>
          <p:cNvPr id="20" name="Alaotsikko 2">
            <a:extLst>
              <a:ext uri="{FF2B5EF4-FFF2-40B4-BE49-F238E27FC236}">
                <a16:creationId xmlns:a16="http://schemas.microsoft.com/office/drawing/2014/main" id="{BEC2CF22-3E80-4E5E-BCCD-E090EAE12930}"/>
              </a:ext>
            </a:extLst>
          </p:cNvPr>
          <p:cNvSpPr txBox="1">
            <a:spLocks/>
          </p:cNvSpPr>
          <p:nvPr/>
        </p:nvSpPr>
        <p:spPr>
          <a:xfrm>
            <a:off x="471948" y="5070103"/>
            <a:ext cx="2483573" cy="55060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i-FI" dirty="0" err="1">
                <a:latin typeface="Corbel" panose="020B0503020204020204" pitchFamily="34" charset="0"/>
              </a:rPr>
              <a:t>hälsotillstånd</a:t>
            </a:r>
            <a:endParaRPr lang="fi-FI" dirty="0">
              <a:latin typeface="Corbel" panose="020B0503020204020204" pitchFamily="34" charset="0"/>
            </a:endParaRPr>
          </a:p>
        </p:txBody>
      </p:sp>
      <p:sp>
        <p:nvSpPr>
          <p:cNvPr id="21" name="Alaotsikko 2">
            <a:extLst>
              <a:ext uri="{FF2B5EF4-FFF2-40B4-BE49-F238E27FC236}">
                <a16:creationId xmlns:a16="http://schemas.microsoft.com/office/drawing/2014/main" id="{D8A122C4-3EB9-41D4-97F7-AEA05BB4C0D0}"/>
              </a:ext>
            </a:extLst>
          </p:cNvPr>
          <p:cNvSpPr txBox="1">
            <a:spLocks/>
          </p:cNvSpPr>
          <p:nvPr/>
        </p:nvSpPr>
        <p:spPr>
          <a:xfrm>
            <a:off x="3206245" y="4882140"/>
            <a:ext cx="2325992" cy="55060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i-FI" dirty="0" err="1">
                <a:latin typeface="Corbel" panose="020B0503020204020204" pitchFamily="34" charset="0"/>
              </a:rPr>
              <a:t>funktions-nedsättning</a:t>
            </a:r>
            <a:endParaRPr lang="fi-FI" dirty="0">
              <a:latin typeface="Corbel" panose="020B0503020204020204" pitchFamily="34" charset="0"/>
            </a:endParaRPr>
          </a:p>
        </p:txBody>
      </p:sp>
      <p:sp>
        <p:nvSpPr>
          <p:cNvPr id="22" name="Alaotsikko 2">
            <a:extLst>
              <a:ext uri="{FF2B5EF4-FFF2-40B4-BE49-F238E27FC236}">
                <a16:creationId xmlns:a16="http://schemas.microsoft.com/office/drawing/2014/main" id="{C08A67B8-CA65-4C9B-8188-320EE94E5FB9}"/>
              </a:ext>
            </a:extLst>
          </p:cNvPr>
          <p:cNvSpPr txBox="1">
            <a:spLocks/>
          </p:cNvSpPr>
          <p:nvPr/>
        </p:nvSpPr>
        <p:spPr>
          <a:xfrm>
            <a:off x="365211" y="5767415"/>
            <a:ext cx="2746702" cy="88490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i-FI" dirty="0" err="1">
                <a:latin typeface="Corbel" panose="020B0503020204020204" pitchFamily="34" charset="0"/>
              </a:rPr>
              <a:t>sexuell</a:t>
            </a:r>
            <a:r>
              <a:rPr lang="fi-FI" dirty="0">
                <a:latin typeface="Corbel" panose="020B0503020204020204" pitchFamily="34" charset="0"/>
              </a:rPr>
              <a:t> </a:t>
            </a:r>
            <a:r>
              <a:rPr lang="fi-FI" dirty="0" err="1">
                <a:latin typeface="Corbel" panose="020B0503020204020204" pitchFamily="34" charset="0"/>
              </a:rPr>
              <a:t>läggning</a:t>
            </a:r>
            <a:endParaRPr lang="fi-FI" dirty="0">
              <a:latin typeface="Corbel" panose="020B0503020204020204" pitchFamily="34" charset="0"/>
            </a:endParaRPr>
          </a:p>
        </p:txBody>
      </p:sp>
      <p:sp>
        <p:nvSpPr>
          <p:cNvPr id="23" name="Alaotsikko 2">
            <a:extLst>
              <a:ext uri="{FF2B5EF4-FFF2-40B4-BE49-F238E27FC236}">
                <a16:creationId xmlns:a16="http://schemas.microsoft.com/office/drawing/2014/main" id="{AC642242-1AB7-45F5-8192-8E99B867B0F8}"/>
              </a:ext>
            </a:extLst>
          </p:cNvPr>
          <p:cNvSpPr txBox="1">
            <a:spLocks/>
          </p:cNvSpPr>
          <p:nvPr/>
        </p:nvSpPr>
        <p:spPr>
          <a:xfrm>
            <a:off x="3538167" y="5765423"/>
            <a:ext cx="2501684" cy="82404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i-FI" dirty="0">
                <a:latin typeface="Corbel" panose="020B0503020204020204" pitchFamily="34" charset="0"/>
              </a:rPr>
              <a:t>annat </a:t>
            </a:r>
            <a:r>
              <a:rPr lang="fi-FI" dirty="0" err="1">
                <a:latin typeface="Corbel" panose="020B0503020204020204" pitchFamily="34" charset="0"/>
              </a:rPr>
              <a:t>personrelaterat</a:t>
            </a:r>
            <a:r>
              <a:rPr lang="fi-FI" dirty="0">
                <a:latin typeface="Corbel" panose="020B0503020204020204" pitchFamily="34" charset="0"/>
              </a:rPr>
              <a:t> </a:t>
            </a:r>
            <a:r>
              <a:rPr lang="fi-FI" dirty="0" err="1">
                <a:latin typeface="Corbel" panose="020B0503020204020204" pitchFamily="34" charset="0"/>
              </a:rPr>
              <a:t>skäl</a:t>
            </a:r>
            <a:endParaRPr lang="fi-FI" dirty="0">
              <a:latin typeface="Corbel" panose="020B0503020204020204" pitchFamily="34" charset="0"/>
            </a:endParaRPr>
          </a:p>
        </p:txBody>
      </p:sp>
      <p:sp>
        <p:nvSpPr>
          <p:cNvPr id="24" name="Alaotsikko 2">
            <a:extLst>
              <a:ext uri="{FF2B5EF4-FFF2-40B4-BE49-F238E27FC236}">
                <a16:creationId xmlns:a16="http://schemas.microsoft.com/office/drawing/2014/main" id="{7178C1C6-AA89-4751-AEF7-269DA3D4875A}"/>
              </a:ext>
            </a:extLst>
          </p:cNvPr>
          <p:cNvSpPr txBox="1">
            <a:spLocks/>
          </p:cNvSpPr>
          <p:nvPr/>
        </p:nvSpPr>
        <p:spPr>
          <a:xfrm>
            <a:off x="7643168" y="1751743"/>
            <a:ext cx="1730478" cy="60566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i-FI" dirty="0" err="1">
                <a:latin typeface="Corbel" panose="020B0503020204020204" pitchFamily="34" charset="0"/>
              </a:rPr>
              <a:t>kön</a:t>
            </a:r>
            <a:endParaRPr lang="fi-FI" dirty="0">
              <a:latin typeface="Corbel" panose="020B0503020204020204" pitchFamily="34" charset="0"/>
            </a:endParaRPr>
          </a:p>
        </p:txBody>
      </p:sp>
      <p:sp>
        <p:nvSpPr>
          <p:cNvPr id="25" name="Alaotsikko 2">
            <a:extLst>
              <a:ext uri="{FF2B5EF4-FFF2-40B4-BE49-F238E27FC236}">
                <a16:creationId xmlns:a16="http://schemas.microsoft.com/office/drawing/2014/main" id="{DBE308D0-A56C-4961-98F3-1ACE55180364}"/>
              </a:ext>
            </a:extLst>
          </p:cNvPr>
          <p:cNvSpPr txBox="1">
            <a:spLocks/>
          </p:cNvSpPr>
          <p:nvPr/>
        </p:nvSpPr>
        <p:spPr>
          <a:xfrm>
            <a:off x="9744708" y="1777903"/>
            <a:ext cx="2014748" cy="74015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i-FI" dirty="0" err="1">
                <a:latin typeface="Corbel" panose="020B0503020204020204" pitchFamily="34" charset="0"/>
              </a:rPr>
              <a:t>könsidentitet</a:t>
            </a:r>
            <a:endParaRPr lang="fi-FI" dirty="0">
              <a:latin typeface="Corbel" panose="020B0503020204020204" pitchFamily="34" charset="0"/>
            </a:endParaRPr>
          </a:p>
        </p:txBody>
      </p:sp>
      <p:sp>
        <p:nvSpPr>
          <p:cNvPr id="26" name="Alaotsikko 2">
            <a:extLst>
              <a:ext uri="{FF2B5EF4-FFF2-40B4-BE49-F238E27FC236}">
                <a16:creationId xmlns:a16="http://schemas.microsoft.com/office/drawing/2014/main" id="{99D8DE6F-0A12-4081-B8D9-36555819925F}"/>
              </a:ext>
            </a:extLst>
          </p:cNvPr>
          <p:cNvSpPr txBox="1">
            <a:spLocks/>
          </p:cNvSpPr>
          <p:nvPr/>
        </p:nvSpPr>
        <p:spPr>
          <a:xfrm>
            <a:off x="7565423" y="2396578"/>
            <a:ext cx="2157926" cy="82224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i-FI" dirty="0" err="1">
                <a:latin typeface="Corbel" panose="020B0503020204020204" pitchFamily="34" charset="0"/>
              </a:rPr>
              <a:t>könsuttryck</a:t>
            </a:r>
            <a:endParaRPr lang="fi-FI" dirty="0">
              <a:latin typeface="Corbel" panose="020B0503020204020204" pitchFamily="34" charset="0"/>
            </a:endParaRPr>
          </a:p>
        </p:txBody>
      </p:sp>
      <p:sp>
        <p:nvSpPr>
          <p:cNvPr id="27" name="Alaotsikko 2">
            <a:extLst>
              <a:ext uri="{FF2B5EF4-FFF2-40B4-BE49-F238E27FC236}">
                <a16:creationId xmlns:a16="http://schemas.microsoft.com/office/drawing/2014/main" id="{F32196DE-92BF-4AB5-982B-EA1E722DABB5}"/>
              </a:ext>
            </a:extLst>
          </p:cNvPr>
          <p:cNvSpPr txBox="1">
            <a:spLocks/>
          </p:cNvSpPr>
          <p:nvPr/>
        </p:nvSpPr>
        <p:spPr>
          <a:xfrm>
            <a:off x="9993312" y="2548654"/>
            <a:ext cx="2014748" cy="55060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i-FI" dirty="0" err="1">
                <a:latin typeface="Corbel" panose="020B0503020204020204" pitchFamily="34" charset="0"/>
              </a:rPr>
              <a:t>graviditet</a:t>
            </a:r>
            <a:endParaRPr lang="fi-FI" dirty="0">
              <a:latin typeface="Corbel" panose="020B0503020204020204" pitchFamily="34" charset="0"/>
            </a:endParaRPr>
          </a:p>
        </p:txBody>
      </p:sp>
      <p:sp>
        <p:nvSpPr>
          <p:cNvPr id="28" name="Alaotsikko 2">
            <a:extLst>
              <a:ext uri="{FF2B5EF4-FFF2-40B4-BE49-F238E27FC236}">
                <a16:creationId xmlns:a16="http://schemas.microsoft.com/office/drawing/2014/main" id="{D9A08948-80C7-4F5B-8377-D1ED8294CAAD}"/>
              </a:ext>
            </a:extLst>
          </p:cNvPr>
          <p:cNvSpPr txBox="1">
            <a:spLocks/>
          </p:cNvSpPr>
          <p:nvPr/>
        </p:nvSpPr>
        <p:spPr>
          <a:xfrm>
            <a:off x="8654667" y="3247071"/>
            <a:ext cx="2259778" cy="82224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i-FI" dirty="0" err="1">
                <a:latin typeface="Corbel" panose="020B0503020204020204" pitchFamily="34" charset="0"/>
              </a:rPr>
              <a:t>familjeansvar</a:t>
            </a:r>
            <a:endParaRPr lang="fi-FI" dirty="0">
              <a:latin typeface="Corbel" panose="020B0503020204020204" pitchFamily="34" charset="0"/>
            </a:endParaRPr>
          </a:p>
        </p:txBody>
      </p:sp>
      <p:sp>
        <p:nvSpPr>
          <p:cNvPr id="2" name="Title 1">
            <a:extLst>
              <a:ext uri="{FF2B5EF4-FFF2-40B4-BE49-F238E27FC236}">
                <a16:creationId xmlns:a16="http://schemas.microsoft.com/office/drawing/2014/main" id="{086AA83A-767F-BF4A-9778-2D2915D528AD}"/>
              </a:ext>
            </a:extLst>
          </p:cNvPr>
          <p:cNvSpPr>
            <a:spLocks noGrp="1"/>
          </p:cNvSpPr>
          <p:nvPr>
            <p:ph type="ctrTitle"/>
          </p:nvPr>
        </p:nvSpPr>
        <p:spPr>
          <a:xfrm>
            <a:off x="156736" y="-735164"/>
            <a:ext cx="8144134" cy="546306"/>
          </a:xfrm>
        </p:spPr>
        <p:txBody>
          <a:bodyPr/>
          <a:lstStyle/>
          <a:p>
            <a:pPr algn="l"/>
            <a:r>
              <a:rPr lang="en-FI" sz="1500"/>
              <a:t>Yhdenvertaisuus</a:t>
            </a:r>
            <a:r>
              <a:rPr lang="en-FI" sz="1500" baseline="0"/>
              <a:t>laki ja tasa-arvolaki</a:t>
            </a:r>
            <a:endParaRPr lang="en-FI" sz="1500"/>
          </a:p>
        </p:txBody>
      </p:sp>
    </p:spTree>
    <p:extLst>
      <p:ext uri="{BB962C8B-B14F-4D97-AF65-F5344CB8AC3E}">
        <p14:creationId xmlns:p14="http://schemas.microsoft.com/office/powerpoint/2010/main" val="3269169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144FEA-6C20-9E4E-B562-595AD8FC5CC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89339" y="671380"/>
            <a:ext cx="10160000" cy="6350000"/>
          </a:xfrm>
          <a:prstGeom prst="rect">
            <a:avLst/>
          </a:prstGeom>
        </p:spPr>
      </p:pic>
      <p:sp>
        <p:nvSpPr>
          <p:cNvPr id="2" name="Title 1">
            <a:extLst>
              <a:ext uri="{FF2B5EF4-FFF2-40B4-BE49-F238E27FC236}">
                <a16:creationId xmlns:a16="http://schemas.microsoft.com/office/drawing/2014/main" id="{2832CD7A-2DD6-C34A-A6CB-A9336D05A528}"/>
              </a:ext>
            </a:extLst>
          </p:cNvPr>
          <p:cNvSpPr>
            <a:spLocks noGrp="1"/>
          </p:cNvSpPr>
          <p:nvPr>
            <p:ph type="title"/>
          </p:nvPr>
        </p:nvSpPr>
        <p:spPr>
          <a:xfrm>
            <a:off x="808377" y="2386727"/>
            <a:ext cx="10575246" cy="1199867"/>
          </a:xfrm>
        </p:spPr>
        <p:txBody>
          <a:bodyPr/>
          <a:lstStyle/>
          <a:p>
            <a:r>
              <a:rPr lang="en-GB" dirty="0"/>
              <a:t>Former </a:t>
            </a:r>
            <a:r>
              <a:rPr lang="en-GB" dirty="0" err="1"/>
              <a:t>av</a:t>
            </a:r>
            <a:r>
              <a:rPr lang="en-GB" dirty="0"/>
              <a:t> </a:t>
            </a:r>
            <a:r>
              <a:rPr lang="en-GB" dirty="0" err="1"/>
              <a:t>diskriminering</a:t>
            </a:r>
            <a:endParaRPr lang="en-FI" dirty="0"/>
          </a:p>
        </p:txBody>
      </p:sp>
    </p:spTree>
    <p:extLst>
      <p:ext uri="{BB962C8B-B14F-4D97-AF65-F5344CB8AC3E}">
        <p14:creationId xmlns:p14="http://schemas.microsoft.com/office/powerpoint/2010/main" val="10511292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DDD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32E17-B325-204A-821A-F8FC0BCCF612}"/>
              </a:ext>
            </a:extLst>
          </p:cNvPr>
          <p:cNvSpPr>
            <a:spLocks noGrp="1"/>
          </p:cNvSpPr>
          <p:nvPr>
            <p:ph type="title"/>
          </p:nvPr>
        </p:nvSpPr>
        <p:spPr>
          <a:xfrm>
            <a:off x="1385887" y="1398685"/>
            <a:ext cx="7612710" cy="1080939"/>
          </a:xfrm>
        </p:spPr>
        <p:txBody>
          <a:bodyPr/>
          <a:lstStyle/>
          <a:p>
            <a:pPr algn="ctr"/>
            <a:r>
              <a:rPr lang="fi-FI" dirty="0" err="1">
                <a:solidFill>
                  <a:srgbClr val="0065E0"/>
                </a:solidFill>
              </a:rPr>
              <a:t>Trakasserier</a:t>
            </a:r>
            <a:endParaRPr lang="en-FI" dirty="0">
              <a:solidFill>
                <a:srgbClr val="0065E0"/>
              </a:solidFill>
            </a:endParaRPr>
          </a:p>
        </p:txBody>
      </p:sp>
      <p:sp>
        <p:nvSpPr>
          <p:cNvPr id="3" name="Content Placeholder 2">
            <a:extLst>
              <a:ext uri="{FF2B5EF4-FFF2-40B4-BE49-F238E27FC236}">
                <a16:creationId xmlns:a16="http://schemas.microsoft.com/office/drawing/2014/main" id="{91B7C9DB-E2A1-EA48-B267-833F0C1F0605}"/>
              </a:ext>
            </a:extLst>
          </p:cNvPr>
          <p:cNvSpPr>
            <a:spLocks noGrp="1"/>
          </p:cNvSpPr>
          <p:nvPr>
            <p:ph idx="1"/>
          </p:nvPr>
        </p:nvSpPr>
        <p:spPr>
          <a:xfrm>
            <a:off x="1500458" y="2557391"/>
            <a:ext cx="7512427" cy="3247534"/>
          </a:xfrm>
        </p:spPr>
        <p:txBody>
          <a:bodyPr/>
          <a:lstStyle/>
          <a:p>
            <a:pPr marL="0" indent="0" algn="ctr">
              <a:buNone/>
            </a:pPr>
            <a:r>
              <a:rPr lang="sv-SE" dirty="0"/>
              <a:t>Beteende som skapar en förnedrande, hotfull, fientlig eller aggressiv atmosfär i fråga om en personlig egenskap.</a:t>
            </a:r>
            <a:endParaRPr lang="en-FI" dirty="0"/>
          </a:p>
        </p:txBody>
      </p:sp>
      <p:sp>
        <p:nvSpPr>
          <p:cNvPr id="4" name="Content Placeholder 2">
            <a:extLst>
              <a:ext uri="{FF2B5EF4-FFF2-40B4-BE49-F238E27FC236}">
                <a16:creationId xmlns:a16="http://schemas.microsoft.com/office/drawing/2014/main" id="{F781469E-ECC6-F645-B571-F5FBB2AE4C8E}"/>
              </a:ext>
            </a:extLst>
          </p:cNvPr>
          <p:cNvSpPr txBox="1">
            <a:spLocks/>
          </p:cNvSpPr>
          <p:nvPr/>
        </p:nvSpPr>
        <p:spPr>
          <a:xfrm>
            <a:off x="1563932" y="2631004"/>
            <a:ext cx="7512427" cy="3247534"/>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3000" kern="1200" spc="-30" baseline="0">
                <a:solidFill>
                  <a:srgbClr val="1C304A"/>
                </a:solidFill>
                <a:latin typeface="Corbel" panose="020B0503020204020204" pitchFamily="34" charset="0"/>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spc="-30" baseline="0">
                <a:solidFill>
                  <a:srgbClr val="1C304A"/>
                </a:solidFill>
                <a:latin typeface="Corbel" panose="020B0503020204020204" pitchFamily="34" charset="0"/>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spc="-30" baseline="0">
                <a:solidFill>
                  <a:srgbClr val="1C304A"/>
                </a:solidFill>
                <a:latin typeface="Corbel" panose="020B0503020204020204" pitchFamily="34" charset="0"/>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400" kern="1200" spc="-30" baseline="0">
                <a:solidFill>
                  <a:srgbClr val="1C304A"/>
                </a:solidFill>
                <a:latin typeface="Corbel" panose="020B0503020204020204" pitchFamily="34" charset="0"/>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400" kern="1200" spc="-30" baseline="0">
                <a:solidFill>
                  <a:srgbClr val="1C304A"/>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lvl="0" indent="0" algn="ctr">
              <a:buNone/>
            </a:pPr>
            <a:r>
              <a:rPr lang="sv-SE" dirty="0"/>
              <a:t>Till exempel mobbning kan vara trakasserier när den grundar sig på den mobbades personliga egenskaper enligt det som föreskrivs i jämställdhets- och diskrimineringslagen. </a:t>
            </a:r>
          </a:p>
          <a:p>
            <a:pPr marL="0" lvl="0" indent="0" algn="ctr">
              <a:buNone/>
            </a:pPr>
            <a:r>
              <a:rPr lang="sv-SE" dirty="0"/>
              <a:t>Trakasserier kan också vara sexuella.</a:t>
            </a:r>
          </a:p>
        </p:txBody>
      </p:sp>
      <p:sp>
        <p:nvSpPr>
          <p:cNvPr id="7" name="Content Placeholder 2">
            <a:extLst>
              <a:ext uri="{FF2B5EF4-FFF2-40B4-BE49-F238E27FC236}">
                <a16:creationId xmlns:a16="http://schemas.microsoft.com/office/drawing/2014/main" id="{2F7429BE-7C2C-E74C-A14A-F7D730F9AA2A}"/>
              </a:ext>
            </a:extLst>
          </p:cNvPr>
          <p:cNvSpPr txBox="1">
            <a:spLocks/>
          </p:cNvSpPr>
          <p:nvPr/>
        </p:nvSpPr>
        <p:spPr>
          <a:xfrm>
            <a:off x="1487978" y="2557391"/>
            <a:ext cx="7512427" cy="3247534"/>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3000" kern="1200" spc="-30" baseline="0">
                <a:solidFill>
                  <a:srgbClr val="1C304A"/>
                </a:solidFill>
                <a:latin typeface="Corbel" panose="020B0503020204020204" pitchFamily="34" charset="0"/>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spc="-30" baseline="0">
                <a:solidFill>
                  <a:srgbClr val="1C304A"/>
                </a:solidFill>
                <a:latin typeface="Corbel" panose="020B0503020204020204" pitchFamily="34" charset="0"/>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spc="-30" baseline="0">
                <a:solidFill>
                  <a:srgbClr val="1C304A"/>
                </a:solidFill>
                <a:latin typeface="Corbel" panose="020B0503020204020204" pitchFamily="34" charset="0"/>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400" kern="1200" spc="-30" baseline="0">
                <a:solidFill>
                  <a:srgbClr val="1C304A"/>
                </a:solidFill>
                <a:latin typeface="Corbel" panose="020B0503020204020204" pitchFamily="34" charset="0"/>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400" kern="1200" spc="-30" baseline="0">
                <a:solidFill>
                  <a:srgbClr val="1C304A"/>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lvl="0" indent="0" algn="ctr">
              <a:buNone/>
            </a:pPr>
            <a:r>
              <a:rPr lang="sv-SE" dirty="0"/>
              <a:t>Skolan är alltid skyldig att ingripa i mobbning!</a:t>
            </a:r>
            <a:endParaRPr kumimoji="0" lang="en-GB" sz="3000" b="0" i="0" u="none" strike="noStrike" kern="1200" cap="none" spc="-30" normalizeH="0" baseline="0" noProof="0" dirty="0" err="1">
              <a:ln>
                <a:noFill/>
              </a:ln>
              <a:solidFill>
                <a:srgbClr val="1C304A"/>
              </a:solidFill>
              <a:effectLst/>
              <a:uLnTx/>
              <a:uFillTx/>
              <a:latin typeface="Corbel" panose="020B0503020204020204" pitchFamily="34" charset="0"/>
              <a:ea typeface="+mn-ea"/>
              <a:cs typeface="+mn-cs"/>
            </a:endParaRPr>
          </a:p>
        </p:txBody>
      </p:sp>
      <p:pic>
        <p:nvPicPr>
          <p:cNvPr id="8" name="Picture 7">
            <a:extLst>
              <a:ext uri="{FF2B5EF4-FFF2-40B4-BE49-F238E27FC236}">
                <a16:creationId xmlns:a16="http://schemas.microsoft.com/office/drawing/2014/main" id="{7E867B7D-0BBA-ED4F-AA92-C895F094C31C}"/>
              </a:ext>
              <a:ext uri="{C183D7F6-B498-43B3-948B-1728B52AA6E4}">
                <adec:decorative xmlns:adec="http://schemas.microsoft.com/office/drawing/2017/decorative" val="1"/>
              </a:ext>
            </a:extLst>
          </p:cNvPr>
          <p:cNvPicPr>
            <a:picLocks noChangeAspect="1"/>
          </p:cNvPicPr>
          <p:nvPr/>
        </p:nvPicPr>
        <p:blipFill rotWithShape="1">
          <a:blip r:embed="rId3"/>
          <a:srcRect t="33455" r="75591"/>
          <a:stretch/>
        </p:blipFill>
        <p:spPr>
          <a:xfrm>
            <a:off x="0" y="2294312"/>
            <a:ext cx="2975956" cy="4563687"/>
          </a:xfrm>
          <a:prstGeom prst="rect">
            <a:avLst/>
          </a:prstGeom>
        </p:spPr>
      </p:pic>
      <p:pic>
        <p:nvPicPr>
          <p:cNvPr id="10" name="Picture 9">
            <a:extLst>
              <a:ext uri="{FF2B5EF4-FFF2-40B4-BE49-F238E27FC236}">
                <a16:creationId xmlns:a16="http://schemas.microsoft.com/office/drawing/2014/main" id="{7136BD75-7C26-5549-84A3-8AABA2AE9895}"/>
              </a:ext>
              <a:ext uri="{C183D7F6-B498-43B3-948B-1728B52AA6E4}">
                <adec:decorative xmlns:adec="http://schemas.microsoft.com/office/drawing/2017/decorative" val="1"/>
              </a:ext>
            </a:extLst>
          </p:cNvPr>
          <p:cNvPicPr>
            <a:picLocks noChangeAspect="1"/>
          </p:cNvPicPr>
          <p:nvPr/>
        </p:nvPicPr>
        <p:blipFill rotWithShape="1">
          <a:blip r:embed="rId4"/>
          <a:srcRect l="62864"/>
          <a:stretch/>
        </p:blipFill>
        <p:spPr>
          <a:xfrm>
            <a:off x="7810052" y="-1"/>
            <a:ext cx="4390575" cy="6858000"/>
          </a:xfrm>
          <a:prstGeom prst="rect">
            <a:avLst/>
          </a:prstGeom>
        </p:spPr>
      </p:pic>
    </p:spTree>
    <p:extLst>
      <p:ext uri="{BB962C8B-B14F-4D97-AF65-F5344CB8AC3E}">
        <p14:creationId xmlns:p14="http://schemas.microsoft.com/office/powerpoint/2010/main" val="1584202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1"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500"/>
                                        <p:tgtEl>
                                          <p:spTgt spid="4"/>
                                        </p:tgtEl>
                                      </p:cBhvr>
                                    </p:animEffect>
                                    <p:set>
                                      <p:cBhvr>
                                        <p:cTn id="16" dur="1" fill="hold">
                                          <p:stCondLst>
                                            <p:cond delay="499"/>
                                          </p:stCondLst>
                                        </p:cTn>
                                        <p:tgtEl>
                                          <p:spTgt spid="4"/>
                                        </p:tgtEl>
                                        <p:attrNameLst>
                                          <p:attrName>style.visibility</p:attrName>
                                        </p:attrNameLst>
                                      </p:cBhvr>
                                      <p:to>
                                        <p:strVal val="hidden"/>
                                      </p:to>
                                    </p:se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4" grpId="1"/>
      <p:bldP spid="7" grpId="0"/>
    </p:bld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FB31167AECC72548A08F22E6330A80B0" ma:contentTypeVersion="15" ma:contentTypeDescription="Luo uusi asiakirja." ma:contentTypeScope="" ma:versionID="a7417cfffefcec47720f2abc7a55cccd">
  <xsd:schema xmlns:xsd="http://www.w3.org/2001/XMLSchema" xmlns:xs="http://www.w3.org/2001/XMLSchema" xmlns:p="http://schemas.microsoft.com/office/2006/metadata/properties" xmlns:ns2="0ae9e584-8982-4e20-8be2-2a8099aa025a" xmlns:ns3="ab329dff-c1d6-4e2c-9697-7876769d127e" targetNamespace="http://schemas.microsoft.com/office/2006/metadata/properties" ma:root="true" ma:fieldsID="3f39f58d39594cfe41e76d7c3c22da1c" ns2:_="" ns3:_="">
    <xsd:import namespace="0ae9e584-8982-4e20-8be2-2a8099aa025a"/>
    <xsd:import namespace="ab329dff-c1d6-4e2c-9697-7876769d127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e9e584-8982-4e20-8be2-2a8099aa02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Kuvien tunnisteet" ma:readOnly="false" ma:fieldId="{5cf76f15-5ced-4ddc-b409-7134ff3c332f}" ma:taxonomyMulti="true" ma:sspId="f2be9861-3e95-44f8-8d65-2993945aeef2"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b329dff-c1d6-4e2c-9697-7876769d127e"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7226248a-fa4f-4ddc-a6b1-6cfc9dfaf745}" ma:internalName="TaxCatchAll" ma:showField="CatchAllData" ma:web="ab329dff-c1d6-4e2c-9697-7876769d127e">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ae9e584-8982-4e20-8be2-2a8099aa025a">
      <Terms xmlns="http://schemas.microsoft.com/office/infopath/2007/PartnerControls"/>
    </lcf76f155ced4ddcb4097134ff3c332f>
    <TaxCatchAll xmlns="ab329dff-c1d6-4e2c-9697-7876769d127e" xsi:nil="true"/>
  </documentManagement>
</p:properties>
</file>

<file path=customXml/itemProps1.xml><?xml version="1.0" encoding="utf-8"?>
<ds:datastoreItem xmlns:ds="http://schemas.openxmlformats.org/officeDocument/2006/customXml" ds:itemID="{FB41ADB1-D3AD-4539-B783-9A067DF26A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e9e584-8982-4e20-8be2-2a8099aa025a"/>
    <ds:schemaRef ds:uri="ab329dff-c1d6-4e2c-9697-7876769d12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2B9B344-0F98-468B-9304-19FD85E7D793}">
  <ds:schemaRefs>
    <ds:schemaRef ds:uri="http://schemas.microsoft.com/sharepoint/v3/contenttype/forms"/>
  </ds:schemaRefs>
</ds:datastoreItem>
</file>

<file path=customXml/itemProps3.xml><?xml version="1.0" encoding="utf-8"?>
<ds:datastoreItem xmlns:ds="http://schemas.openxmlformats.org/officeDocument/2006/customXml" ds:itemID="{4DEC764C-3B68-4265-8102-78BBF822A365}">
  <ds:schemaRefs>
    <ds:schemaRef ds:uri="http://schemas.microsoft.com/office/2006/metadata/properties"/>
    <ds:schemaRef ds:uri="http://schemas.microsoft.com/office/infopath/2007/PartnerControls"/>
    <ds:schemaRef ds:uri="0ae9e584-8982-4e20-8be2-2a8099aa025a"/>
    <ds:schemaRef ds:uri="ab329dff-c1d6-4e2c-9697-7876769d127e"/>
  </ds:schemaRefs>
</ds:datastoreItem>
</file>

<file path=docProps/app.xml><?xml version="1.0" encoding="utf-8"?>
<Properties xmlns="http://schemas.openxmlformats.org/officeDocument/2006/extended-properties" xmlns:vt="http://schemas.openxmlformats.org/officeDocument/2006/docPropsVTypes">
  <Template>Berlin</Template>
  <TotalTime>2299</TotalTime>
  <Words>4226</Words>
  <Application>Microsoft Office PowerPoint</Application>
  <PresentationFormat>Laajakuva</PresentationFormat>
  <Paragraphs>296</Paragraphs>
  <Slides>30</Slides>
  <Notes>30</Notes>
  <HiddenSlides>0</HiddenSlides>
  <MMClips>0</MMClips>
  <ScaleCrop>false</ScaleCrop>
  <HeadingPairs>
    <vt:vector size="6" baseType="variant">
      <vt:variant>
        <vt:lpstr>Käytetyt fontit</vt:lpstr>
      </vt:variant>
      <vt:variant>
        <vt:i4>7</vt:i4>
      </vt:variant>
      <vt:variant>
        <vt:lpstr>Teema</vt:lpstr>
      </vt:variant>
      <vt:variant>
        <vt:i4>1</vt:i4>
      </vt:variant>
      <vt:variant>
        <vt:lpstr>Dian otsikot</vt:lpstr>
      </vt:variant>
      <vt:variant>
        <vt:i4>30</vt:i4>
      </vt:variant>
    </vt:vector>
  </HeadingPairs>
  <TitlesOfParts>
    <vt:vector size="38" baseType="lpstr">
      <vt:lpstr>Aptos</vt:lpstr>
      <vt:lpstr>Arial</vt:lpstr>
      <vt:lpstr>Calibri</vt:lpstr>
      <vt:lpstr>Corbel</vt:lpstr>
      <vt:lpstr>Source Sans Pro</vt:lpstr>
      <vt:lpstr>Tisa Offc Pro</vt:lpstr>
      <vt:lpstr>Trebuchet MS</vt:lpstr>
      <vt:lpstr>Berlin</vt:lpstr>
      <vt:lpstr>Till läraren före lektionen IDENTIFIERA &amp; AGERA</vt:lpstr>
      <vt:lpstr>Identifiera &amp; agera</vt:lpstr>
      <vt:lpstr>Vad ska vi tala om i dag?</vt:lpstr>
      <vt:lpstr>Aloitus 3/3: Linkki videoon</vt:lpstr>
      <vt:lpstr>Diskriminering är förbjuden</vt:lpstr>
      <vt:lpstr>Diskriminering</vt:lpstr>
      <vt:lpstr>Yhdenvertaisuuslaki ja tasa-arvolaki</vt:lpstr>
      <vt:lpstr>Former av diskriminering</vt:lpstr>
      <vt:lpstr>Trakasserier</vt:lpstr>
      <vt:lpstr>Rasism</vt:lpstr>
      <vt:lpstr>Rimliga anpassningar</vt:lpstr>
      <vt:lpstr>Vad är inte diskriminering?</vt:lpstr>
      <vt:lpstr>Härnäst ser du olika påståenden</vt:lpstr>
      <vt:lpstr>Den som gjort sig skyldig till diskriminering kan få ett straff</vt:lpstr>
      <vt:lpstr>Väite 1: Totta</vt:lpstr>
      <vt:lpstr>Det är förbjudet att befalla  en annan människa att vara diskriminerande mot andra    </vt:lpstr>
      <vt:lpstr>Väite 2: Totta</vt:lpstr>
      <vt:lpstr>Diskriminering är tillåten om den motiveras med yttrandefrihet</vt:lpstr>
      <vt:lpstr>Väite 3: Tarua</vt:lpstr>
      <vt:lpstr>Vem kan jag kontakta om jag misstänker diskriminering?  Vems ansvar är det att ingripa i diskriminering?  </vt:lpstr>
      <vt:lpstr>1. Prata om situationen och be i första hand en pålitlig vuxen om stöd om det är möjligt    </vt:lpstr>
      <vt:lpstr>2. Börja utreda diskrimineringsfallet på plats  om det är möjligt  </vt:lpstr>
      <vt:lpstr>3. Ni kan be om råd från diskrimineringsombudsmannens eller jämställdhetsombudsmannens byrå (Om man misstänker ett brott är den rätta instansen polisen)</vt:lpstr>
      <vt:lpstr>När du misstänker diskriminering</vt:lpstr>
      <vt:lpstr>Gruppuppgifter</vt:lpstr>
      <vt:lpstr>Anvisningar för gruppuppgiften</vt:lpstr>
      <vt:lpstr>Gruppuppgift: Klädinköp</vt:lpstr>
      <vt:lpstr>Gruppuppgift: Sommarjobb</vt:lpstr>
      <vt:lpstr>Gruppuppgift: Klassutflykt</vt:lpstr>
      <vt:lpstr>Identifiera och agera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Eeva Meltio</dc:creator>
  <cp:lastModifiedBy>Minna Yläkangas</cp:lastModifiedBy>
  <cp:revision>238</cp:revision>
  <dcterms:created xsi:type="dcterms:W3CDTF">2021-04-21T05:28:12Z</dcterms:created>
  <dcterms:modified xsi:type="dcterms:W3CDTF">2024-10-30T13:38:01Z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0x010100FB31167AECC72548A08F22E6330A80B0</vt:lpwstr>
  </property>
  <property fmtid="{D5CDD505-2E9C-101B-9397-08002B2CF9AE}" pid="3" name="Order">
    <vt:r8>1225400</vt:r8>
  </property>
  <property fmtid="{D5CDD505-2E9C-101B-9397-08002B2CF9AE}" pid="4" name="MediaServiceImageTags">
    <vt:lpwstr/>
  </property>
</Properties>
</file>